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77" r:id="rId3"/>
    <p:sldId id="259" r:id="rId4"/>
    <p:sldId id="267" r:id="rId5"/>
    <p:sldId id="261" r:id="rId6"/>
    <p:sldId id="262" r:id="rId7"/>
    <p:sldId id="269" r:id="rId8"/>
    <p:sldId id="263" r:id="rId9"/>
    <p:sldId id="268" r:id="rId10"/>
    <p:sldId id="270" r:id="rId11"/>
    <p:sldId id="271" r:id="rId12"/>
    <p:sldId id="274" r:id="rId13"/>
    <p:sldId id="275" r:id="rId14"/>
    <p:sldId id="276" r:id="rId15"/>
    <p:sldId id="272" r:id="rId16"/>
  </p:sldIdLst>
  <p:sldSz cx="12192000" cy="6858000"/>
  <p:notesSz cx="6858000" cy="9144000"/>
  <p:defaultTextStyle>
    <a:defPPr>
      <a:defRPr lang="pt-P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744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PT"/>
              <a:t>Clique para editar o estilo</a:t>
            </a: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PT"/>
              <a:t>Clique para editar o estilo do subtítulo do Modelo Global</a:t>
            </a:r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AA4450-414E-4249-AEDE-B089F6B1FA99}" type="datetimeFigureOut">
              <a:rPr lang="pt-PT" smtClean="0"/>
              <a:t>06/04/2023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E42898-8280-445F-9B88-A7BF8FE5E770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67746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</a:t>
            </a:r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/>
              <a:t>Editar os estilos de texto do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AA4450-414E-4249-AEDE-B089F6B1FA99}" type="datetimeFigureOut">
              <a:rPr lang="pt-PT" smtClean="0"/>
              <a:t>06/04/2023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E42898-8280-445F-9B88-A7BF8FE5E770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304751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PT"/>
              <a:t>Clique para editar o estilo</a:t>
            </a:r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PT"/>
              <a:t>Editar os estilos de texto do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AA4450-414E-4249-AEDE-B089F6B1FA99}" type="datetimeFigureOut">
              <a:rPr lang="pt-PT" smtClean="0"/>
              <a:t>06/04/2023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E42898-8280-445F-9B88-A7BF8FE5E770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128192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</a:t>
            </a:r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/>
              <a:t>Editar os estilos de texto do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AA4450-414E-4249-AEDE-B089F6B1FA99}" type="datetimeFigureOut">
              <a:rPr lang="pt-PT" smtClean="0"/>
              <a:t>06/04/2023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E42898-8280-445F-9B88-A7BF8FE5E770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15307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PT"/>
              <a:t>Clique para editar o estilo</a:t>
            </a:r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PT"/>
              <a:t>Editar os estilos de texto do Modelo Global</a:t>
            </a:r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AA4450-414E-4249-AEDE-B089F6B1FA99}" type="datetimeFigureOut">
              <a:rPr lang="pt-PT" smtClean="0"/>
              <a:t>06/04/2023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E42898-8280-445F-9B88-A7BF8FE5E770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112189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</a:t>
            </a:r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PT"/>
              <a:t>Editar os estilos de texto do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PT"/>
              <a:t>Editar os estilos de texto do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AA4450-414E-4249-AEDE-B089F6B1FA99}" type="datetimeFigureOut">
              <a:rPr lang="pt-PT" smtClean="0"/>
              <a:t>06/04/2023</a:t>
            </a:fld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E42898-8280-445F-9B88-A7BF8FE5E770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883132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PT"/>
              <a:t>Clique para editar o estilo</a:t>
            </a:r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/>
              <a:t>Editar os estilos de texto do Modelo Global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PT"/>
              <a:t>Editar os estilos de texto do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/>
              <a:t>Editar os estilos de texto do Modelo Global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PT"/>
              <a:t>Editar os estilos de texto do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7" name="Marcador de Posição d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AA4450-414E-4249-AEDE-B089F6B1FA99}" type="datetimeFigureOut">
              <a:rPr lang="pt-PT" smtClean="0"/>
              <a:t>06/04/2023</a:t>
            </a:fld>
            <a:endParaRPr lang="pt-PT"/>
          </a:p>
        </p:txBody>
      </p:sp>
      <p:sp>
        <p:nvSpPr>
          <p:cNvPr id="8" name="Marcador de Posição do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9" name="Marcador de Posição do Número do Diapositivo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E42898-8280-445F-9B88-A7BF8FE5E770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268016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</a:t>
            </a:r>
          </a:p>
        </p:txBody>
      </p:sp>
      <p:sp>
        <p:nvSpPr>
          <p:cNvPr id="3" name="Marcador de Posição d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AA4450-414E-4249-AEDE-B089F6B1FA99}" type="datetimeFigureOut">
              <a:rPr lang="pt-PT" smtClean="0"/>
              <a:t>06/04/2023</a:t>
            </a:fld>
            <a:endParaRPr lang="pt-PT"/>
          </a:p>
        </p:txBody>
      </p:sp>
      <p:sp>
        <p:nvSpPr>
          <p:cNvPr id="4" name="Marcador de Posição do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5" name="Marcador de Posição do Número do Diapositivo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E42898-8280-445F-9B88-A7BF8FE5E770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092584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AA4450-414E-4249-AEDE-B089F6B1FA99}" type="datetimeFigureOut">
              <a:rPr lang="pt-PT" smtClean="0"/>
              <a:t>06/04/2023</a:t>
            </a:fld>
            <a:endParaRPr lang="pt-PT"/>
          </a:p>
        </p:txBody>
      </p:sp>
      <p:sp>
        <p:nvSpPr>
          <p:cNvPr id="3" name="Marcador de Posição do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E42898-8280-445F-9B88-A7BF8FE5E770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091684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PT"/>
              <a:t>Clique para editar o estilo</a:t>
            </a:r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/>
              <a:t>Editar os estilos de texto do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PT"/>
              <a:t>Editar os estilos de texto do Modelo Global</a:t>
            </a:r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AA4450-414E-4249-AEDE-B089F6B1FA99}" type="datetimeFigureOut">
              <a:rPr lang="pt-PT" smtClean="0"/>
              <a:t>06/04/2023</a:t>
            </a:fld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E42898-8280-445F-9B88-A7BF8FE5E770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168832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PT"/>
              <a:t>Clique para editar o estilo</a:t>
            </a:r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PT"/>
              <a:t>Editar os estilos de texto do Modelo Global</a:t>
            </a:r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AA4450-414E-4249-AEDE-B089F6B1FA99}" type="datetimeFigureOut">
              <a:rPr lang="pt-PT" smtClean="0"/>
              <a:t>06/04/2023</a:t>
            </a:fld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E42898-8280-445F-9B88-A7BF8FE5E770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384438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PT"/>
              <a:t>Clique para editar o estilo</a:t>
            </a:r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/>
              <a:t>Editar os estilos de texto do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AA4450-414E-4249-AEDE-B089F6B1FA99}" type="datetimeFigureOut">
              <a:rPr lang="pt-PT" smtClean="0"/>
              <a:t>06/04/2023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E42898-8280-445F-9B88-A7BF8FE5E770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297974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Modelação Geométrica e Generativa"/>
          <p:cNvSpPr txBox="1">
            <a:spLocks noGrp="1"/>
          </p:cNvSpPr>
          <p:nvPr>
            <p:ph type="subTitle" sz="quarter" idx="1"/>
          </p:nvPr>
        </p:nvSpPr>
        <p:spPr>
          <a:xfrm>
            <a:off x="2332684" y="4977083"/>
            <a:ext cx="7526631" cy="860668"/>
          </a:xfrm>
          <a:prstGeom prst="rect">
            <a:avLst/>
          </a:prstGeom>
          <a:effectLst>
            <a:outerShdw blurRad="165100" dist="107197" dir="2700000" rotWithShape="0">
              <a:srgbClr val="000000">
                <a:alpha val="49800"/>
              </a:srgbClr>
            </a:outerShdw>
          </a:effectLst>
        </p:spPr>
        <p:txBody>
          <a:bodyPr>
            <a:noAutofit/>
          </a:bodyPr>
          <a:lstStyle>
            <a:lvl1pPr defTabSz="523036">
              <a:defRPr sz="6847" b="1">
                <a:gradFill flip="none" rotWithShape="1">
                  <a:gsLst>
                    <a:gs pos="0">
                      <a:srgbClr val="DDDDDD"/>
                    </a:gs>
                    <a:gs pos="100000">
                      <a:srgbClr val="DDDDDD"/>
                    </a:gs>
                  </a:gsLst>
                  <a:lin ang="4951132" scaled="0"/>
                </a:gradFill>
              </a:defRPr>
            </a:lvl1pPr>
          </a:lstStyle>
          <a:p>
            <a:r>
              <a:rPr sz="2400" dirty="0" err="1">
                <a:solidFill>
                  <a:schemeClr val="bg1">
                    <a:lumMod val="50000"/>
                  </a:schemeClr>
                </a:solidFill>
              </a:rPr>
              <a:t>Modelação</a:t>
            </a:r>
            <a:r>
              <a:rPr sz="2400" dirty="0">
                <a:solidFill>
                  <a:schemeClr val="bg1">
                    <a:lumMod val="50000"/>
                  </a:schemeClr>
                </a:solidFill>
              </a:rPr>
              <a:t> e </a:t>
            </a:r>
            <a:r>
              <a:rPr sz="2400" dirty="0" err="1">
                <a:solidFill>
                  <a:schemeClr val="bg1">
                    <a:lumMod val="50000"/>
                  </a:schemeClr>
                </a:solidFill>
              </a:rPr>
              <a:t>Visualização</a:t>
            </a:r>
            <a:r>
              <a:rPr sz="2400" dirty="0">
                <a:solidFill>
                  <a:schemeClr val="bg1">
                    <a:lumMod val="50000"/>
                  </a:schemeClr>
                </a:solidFill>
              </a:rPr>
              <a:t> Tridimensional </a:t>
            </a:r>
            <a:r>
              <a:rPr sz="2400" dirty="0" err="1">
                <a:solidFill>
                  <a:schemeClr val="bg1">
                    <a:lumMod val="50000"/>
                  </a:schemeClr>
                </a:solidFill>
              </a:rPr>
              <a:t>em</a:t>
            </a:r>
            <a:r>
              <a:rPr sz="2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sz="2400" dirty="0" err="1">
                <a:solidFill>
                  <a:schemeClr val="bg1">
                    <a:lumMod val="50000"/>
                  </a:schemeClr>
                </a:solidFill>
              </a:rPr>
              <a:t>Arquitectura</a:t>
            </a:r>
            <a:endParaRPr lang="pt-PT" sz="2400" dirty="0">
              <a:solidFill>
                <a:schemeClr val="bg1">
                  <a:lumMod val="50000"/>
                </a:schemeClr>
              </a:solidFill>
            </a:endParaRPr>
          </a:p>
          <a:p>
            <a:r>
              <a:rPr lang="pt-PT" sz="1800" dirty="0">
                <a:solidFill>
                  <a:schemeClr val="bg1">
                    <a:lumMod val="50000"/>
                  </a:schemeClr>
                </a:solidFill>
              </a:rPr>
              <a:t>Trabalho de Grupo- FASE1</a:t>
            </a:r>
            <a:endParaRPr sz="1800" dirty="0">
              <a:solidFill>
                <a:schemeClr val="bg1">
                  <a:lumMod val="50000"/>
                </a:schemeClr>
              </a:solidFill>
            </a:endParaRPr>
          </a:p>
        </p:txBody>
      </p:sp>
      <p:grpSp>
        <p:nvGrpSpPr>
          <p:cNvPr id="124" name="Agrupar"/>
          <p:cNvGrpSpPr/>
          <p:nvPr/>
        </p:nvGrpSpPr>
        <p:grpSpPr>
          <a:xfrm>
            <a:off x="126832" y="5889249"/>
            <a:ext cx="12013462" cy="959518"/>
            <a:chOff x="-2" y="-1"/>
            <a:chExt cx="24026923" cy="1919035"/>
          </a:xfrm>
        </p:grpSpPr>
        <p:sp>
          <p:nvSpPr>
            <p:cNvPr id="120" name="Linha"/>
            <p:cNvSpPr/>
            <p:nvPr/>
          </p:nvSpPr>
          <p:spPr>
            <a:xfrm>
              <a:off x="-2" y="-1"/>
              <a:ext cx="23876674" cy="1"/>
            </a:xfrm>
            <a:prstGeom prst="line">
              <a:avLst/>
            </a:prstGeom>
            <a:noFill/>
            <a:ln w="25400" cap="flat">
              <a:solidFill>
                <a:srgbClr val="D5D5D5"/>
              </a:solidFill>
              <a:prstDash val="solid"/>
              <a:miter lim="400000"/>
            </a:ln>
            <a:effectLst/>
          </p:spPr>
          <p:txBody>
            <a:bodyPr wrap="square" lIns="22859" tIns="22859" rIns="22859" bIns="22859" numCol="1" anchor="t">
              <a:noAutofit/>
            </a:bodyPr>
            <a:lstStyle/>
            <a:p>
              <a:endParaRPr sz="900"/>
            </a:p>
          </p:txBody>
        </p:sp>
        <p:pic>
          <p:nvPicPr>
            <p:cNvPr id="121" name="Logotipo_Faculdade Arquitetura_UL_alta resoluá∆o_ white letters.jpg" descr="Logotipo_Faculdade Arquitetura_UL_alta resoluá∆o_ white letters.jp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935283" y="154551"/>
              <a:ext cx="3493173" cy="1674763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22" name="ULISBOA.jpg" descr="ULISBOA.jpg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466" y="64830"/>
              <a:ext cx="5080003" cy="1854204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123" name="Mestrado Integrado em Arquitectura…"/>
            <p:cNvSpPr txBox="1"/>
            <p:nvPr/>
          </p:nvSpPr>
          <p:spPr>
            <a:xfrm>
              <a:off x="17465287" y="525137"/>
              <a:ext cx="6561634" cy="93358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25400" tIns="25400" rIns="25400" bIns="25400" numCol="1" anchor="ctr">
              <a:spAutoFit/>
            </a:bodyPr>
            <a:lstStyle/>
            <a:p>
              <a:pPr algn="l">
                <a:defRPr>
                  <a:solidFill>
                    <a:srgbClr val="D5D5D5"/>
                  </a:solidFill>
                  <a:latin typeface="+mj-lt"/>
                  <a:ea typeface="+mj-ea"/>
                  <a:cs typeface="+mj-cs"/>
                  <a:sym typeface="Helvetica Neue"/>
                </a:defRPr>
              </a:pPr>
              <a:r>
                <a:rPr sz="900"/>
                <a:t>Mestrado Integrado em Arquitectura</a:t>
              </a:r>
            </a:p>
            <a:p>
              <a:pPr algn="l">
                <a:defRPr>
                  <a:solidFill>
                    <a:srgbClr val="D5D5D5"/>
                  </a:solidFill>
                  <a:latin typeface="+mj-lt"/>
                  <a:ea typeface="+mj-ea"/>
                  <a:cs typeface="+mj-cs"/>
                  <a:sym typeface="Helvetica Neue"/>
                </a:defRPr>
              </a:pPr>
              <a:r>
                <a:rPr sz="900"/>
                <a:t>Ano Lectivo 2022-2023 2º Semestre</a:t>
              </a:r>
            </a:p>
            <a:p>
              <a:pPr algn="l">
                <a:defRPr>
                  <a:solidFill>
                    <a:srgbClr val="D5D5D5"/>
                  </a:solidFill>
                  <a:latin typeface="+mj-lt"/>
                  <a:ea typeface="+mj-ea"/>
                  <a:cs typeface="+mj-cs"/>
                  <a:sym typeface="Helvetica Neue"/>
                </a:defRPr>
              </a:pPr>
              <a:r>
                <a:rPr sz="900"/>
                <a:t>Docente - Nuno Alão              3º Ano  </a:t>
              </a:r>
            </a:p>
          </p:txBody>
        </p:sp>
      </p:grpSp>
      <p:sp>
        <p:nvSpPr>
          <p:cNvPr id="8" name="Modelação Geométrica e Generativa"/>
          <p:cNvSpPr txBox="1">
            <a:spLocks/>
          </p:cNvSpPr>
          <p:nvPr/>
        </p:nvSpPr>
        <p:spPr>
          <a:xfrm>
            <a:off x="-1925405" y="1060964"/>
            <a:ext cx="12136338" cy="860668"/>
          </a:xfrm>
          <a:prstGeom prst="rect">
            <a:avLst/>
          </a:prstGeom>
          <a:effectLst>
            <a:outerShdw blurRad="165100" dist="107197" dir="2700000" rotWithShape="0">
              <a:srgbClr val="000000">
                <a:alpha val="49800"/>
              </a:srgbClr>
            </a:outerShdw>
          </a:effectLst>
        </p:spPr>
        <p:txBody>
          <a:bodyPr vert="horz" lIns="91440" tIns="45720" rIns="91440" bIns="45720" rtlCol="0">
            <a:normAutofit fontScale="92500" lnSpcReduction="10000"/>
          </a:bodyPr>
          <a:lstStyle>
            <a:lvl1pPr marL="0" indent="0" algn="ctr" defTabSz="52303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6847" b="1" kern="1200">
                <a:gradFill flip="none" rotWithShape="1">
                  <a:gsLst>
                    <a:gs pos="0">
                      <a:srgbClr val="DDDDDD"/>
                    </a:gs>
                    <a:gs pos="100000">
                      <a:srgbClr val="DDDDDD"/>
                    </a:gs>
                  </a:gsLst>
                  <a:lin ang="4951132" scaled="0"/>
                </a:gra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pt-PT" dirty="0">
              <a:solidFill>
                <a:schemeClr val="bg1">
                  <a:lumMod val="8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ÍNDICE"/>
          <p:cNvSpPr txBox="1"/>
          <p:nvPr/>
        </p:nvSpPr>
        <p:spPr>
          <a:xfrm>
            <a:off x="126832" y="109208"/>
            <a:ext cx="20883302" cy="11798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anchor="ctr">
            <a:spAutoFit/>
          </a:bodyPr>
          <a:lstStyle>
            <a:lvl1pPr>
              <a:defRPr b="1">
                <a:solidFill>
                  <a:srgbClr val="929292"/>
                </a:solidFill>
                <a:latin typeface="+mj-lt"/>
                <a:ea typeface="+mj-ea"/>
                <a:cs typeface="+mj-cs"/>
                <a:sym typeface="Helvetica Neue"/>
              </a:defRPr>
            </a:lvl1pPr>
          </a:lstStyle>
          <a:p>
            <a:pPr algn="l"/>
            <a:r>
              <a:rPr lang="pt-PT" sz="1400" dirty="0"/>
              <a:t>Bruna Martins 20201305</a:t>
            </a:r>
          </a:p>
          <a:p>
            <a:pPr algn="l"/>
            <a:r>
              <a:rPr lang="pt-PT" sz="1400" dirty="0"/>
              <a:t>Bruna Tavares 20161221</a:t>
            </a:r>
          </a:p>
          <a:p>
            <a:pPr algn="l"/>
            <a:r>
              <a:rPr lang="pt-PT" sz="1400" dirty="0"/>
              <a:t>Catarina Mota 20201231</a:t>
            </a:r>
          </a:p>
          <a:p>
            <a:pPr algn="l"/>
            <a:r>
              <a:rPr lang="pt-PT" sz="1400" dirty="0"/>
              <a:t>Stefan </a:t>
            </a:r>
            <a:r>
              <a:rPr lang="pt-PT" sz="1400" dirty="0" err="1"/>
              <a:t>Bilan</a:t>
            </a:r>
            <a:r>
              <a:rPr lang="pt-PT" sz="1400" dirty="0"/>
              <a:t> 20201222</a:t>
            </a:r>
          </a:p>
          <a:p>
            <a:pPr algn="l"/>
            <a:r>
              <a:rPr lang="pt-PT" sz="1400" dirty="0"/>
              <a:t>Turma 3F</a:t>
            </a:r>
            <a:endParaRPr sz="1400" dirty="0"/>
          </a:p>
        </p:txBody>
      </p:sp>
      <p:pic>
        <p:nvPicPr>
          <p:cNvPr id="1026" name="Picture 2" descr="Villa Savoye by Le Corbusier: A Masterpiece of Modern Architecture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21577" y="5273"/>
            <a:ext cx="7370423" cy="49136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Nome e Apelidos do Aluno"/>
          <p:cNvSpPr txBox="1">
            <a:spLocks/>
          </p:cNvSpPr>
          <p:nvPr/>
        </p:nvSpPr>
        <p:spPr>
          <a:xfrm>
            <a:off x="0" y="5044790"/>
            <a:ext cx="12192001" cy="860668"/>
          </a:xfrm>
          <a:prstGeom prst="rect">
            <a:avLst/>
          </a:prstGeom>
          <a:solidFill>
            <a:srgbClr val="D5D5D5"/>
          </a:solidFill>
        </p:spPr>
        <p:txBody>
          <a:bodyPr vert="horz" lIns="91440" tIns="45720" rIns="91440" bIns="45720" rtlCol="0" anchor="ctr">
            <a:normAutofit fontScale="47500" lnSpcReduction="200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>
              <a:defRPr sz="10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r>
              <a:rPr lang="pt-PT" sz="10000" dirty="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rPr>
              <a:t>         </a:t>
            </a:r>
            <a:r>
              <a:rPr lang="pt-PT" sz="4200" cap="small" dirty="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rPr>
              <a:t>MODELAÇÃO E VISUALIZAÇÃO TRIDIMENSIONAL EM ARQUITECTURA</a:t>
            </a:r>
            <a:endParaRPr lang="pt-PT" sz="3200" cap="small" dirty="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  <a:p>
            <a:pPr lvl="1">
              <a:defRPr sz="10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r>
              <a:rPr lang="pt-PT" sz="3200" cap="small" dirty="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rPr>
              <a:t>TRABALHO DE GRUPO FASE1</a:t>
            </a:r>
          </a:p>
        </p:txBody>
      </p:sp>
      <p:sp>
        <p:nvSpPr>
          <p:cNvPr id="13" name="20170000"/>
          <p:cNvSpPr txBox="1"/>
          <p:nvPr/>
        </p:nvSpPr>
        <p:spPr>
          <a:xfrm>
            <a:off x="-1734531" y="3889261"/>
            <a:ext cx="6741966" cy="103618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25400" tIns="25400" rIns="25400" bIns="25400" anchor="ctr">
            <a:spAutoFit/>
          </a:bodyPr>
          <a:lstStyle/>
          <a:p>
            <a:pPr lvl="2" indent="457200" algn="ctr" defTabSz="1128860">
              <a:defRPr sz="19000">
                <a:solidFill>
                  <a:srgbClr val="D5D5D5"/>
                </a:solidFill>
                <a:latin typeface="+mn-lt"/>
                <a:ea typeface="+mn-ea"/>
                <a:cs typeface="+mn-cs"/>
                <a:sym typeface="Helvetica"/>
              </a:defRPr>
            </a:pPr>
            <a:r>
              <a:rPr lang="pt-PT" sz="4400" dirty="0"/>
              <a:t>VILLA SAVOYE</a:t>
            </a:r>
          </a:p>
          <a:p>
            <a:pPr lvl="2" indent="457200" algn="ctr" defTabSz="1128860">
              <a:defRPr sz="19000">
                <a:solidFill>
                  <a:srgbClr val="D5D5D5"/>
                </a:solidFill>
                <a:latin typeface="+mn-lt"/>
                <a:ea typeface="+mn-ea"/>
                <a:cs typeface="+mn-cs"/>
                <a:sym typeface="Helvetica"/>
              </a:defRPr>
            </a:pPr>
            <a:r>
              <a:rPr lang="pt-PT" sz="2000" dirty="0"/>
              <a:t>Arquiteto: </a:t>
            </a:r>
            <a:r>
              <a:rPr lang="pt-PT" sz="2000" dirty="0" err="1"/>
              <a:t>Le</a:t>
            </a:r>
            <a:r>
              <a:rPr lang="pt-PT" sz="2000" dirty="0"/>
              <a:t> </a:t>
            </a:r>
            <a:r>
              <a:rPr lang="pt-PT" sz="2000" dirty="0" err="1"/>
              <a:t>Corbusier</a:t>
            </a:r>
            <a:endParaRPr sz="2000" dirty="0"/>
          </a:p>
        </p:txBody>
      </p:sp>
    </p:spTree>
    <p:extLst>
      <p:ext uri="{BB962C8B-B14F-4D97-AF65-F5344CB8AC3E}">
        <p14:creationId xmlns:p14="http://schemas.microsoft.com/office/powerpoint/2010/main" val="272021042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8" name="Exerc. 2.1 - Spirula"/>
          <p:cNvGrpSpPr/>
          <p:nvPr/>
        </p:nvGrpSpPr>
        <p:grpSpPr>
          <a:xfrm>
            <a:off x="-1" y="5744390"/>
            <a:ext cx="12192002" cy="860668"/>
            <a:chOff x="0" y="0"/>
            <a:chExt cx="24384003" cy="1721334"/>
          </a:xfrm>
        </p:grpSpPr>
        <p:sp>
          <p:nvSpPr>
            <p:cNvPr id="146" name="Retângulo"/>
            <p:cNvSpPr/>
            <p:nvPr/>
          </p:nvSpPr>
          <p:spPr>
            <a:xfrm>
              <a:off x="-1" y="-1"/>
              <a:ext cx="24384004" cy="1721336"/>
            </a:xfrm>
            <a:prstGeom prst="rect">
              <a:avLst/>
            </a:prstGeom>
            <a:solidFill>
              <a:srgbClr val="D5D5D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>
                <a:defRPr sz="10000">
                  <a:solidFill>
                    <a:srgbClr val="FFFFFF"/>
                  </a:solidFill>
                </a:defRPr>
              </a:pPr>
              <a:endParaRPr sz="5000"/>
            </a:p>
          </p:txBody>
        </p:sp>
        <p:sp>
          <p:nvSpPr>
            <p:cNvPr id="147" name="Exerc. 1.1 - Superfície Parabólica"/>
            <p:cNvSpPr txBox="1"/>
            <p:nvPr/>
          </p:nvSpPr>
          <p:spPr>
            <a:xfrm>
              <a:off x="-1" y="-1"/>
              <a:ext cx="24384004" cy="172133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25400" tIns="25400" rIns="25400" bIns="25400" numCol="1" anchor="ctr">
              <a:normAutofit/>
            </a:bodyPr>
            <a:lstStyle/>
            <a:p>
              <a:pPr lvl="8" algn="l">
                <a:defRPr sz="10000">
                  <a:solidFill>
                    <a:srgbClr val="FFFFFF"/>
                  </a:solidFill>
                </a:defRPr>
              </a:pPr>
              <a:r>
                <a:rPr lang="pt-PT" sz="3200" dirty="0"/>
                <a:t>	Alçado 2- vista de frente</a:t>
              </a:r>
              <a:endParaRPr sz="3200" dirty="0"/>
            </a:p>
          </p:txBody>
        </p:sp>
      </p:grpSp>
      <p:sp>
        <p:nvSpPr>
          <p:cNvPr id="8" name="Retângulo 7"/>
          <p:cNvSpPr/>
          <p:nvPr/>
        </p:nvSpPr>
        <p:spPr>
          <a:xfrm>
            <a:off x="218660" y="250633"/>
            <a:ext cx="738895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endParaRPr lang="pt-PT" sz="900" dirty="0"/>
          </a:p>
          <a:p>
            <a:pPr algn="l"/>
            <a:endParaRPr lang="pt-PT" sz="900" dirty="0"/>
          </a:p>
        </p:txBody>
      </p:sp>
      <p:pic>
        <p:nvPicPr>
          <p:cNvPr id="6" name="Imagem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79105" y="5304757"/>
            <a:ext cx="2843765" cy="360160"/>
          </a:xfrm>
          <a:prstGeom prst="rect">
            <a:avLst/>
          </a:prstGeom>
        </p:spPr>
      </p:pic>
      <p:pic>
        <p:nvPicPr>
          <p:cNvPr id="9" name="Imagem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57342" y="1838225"/>
            <a:ext cx="4677314" cy="2456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036909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8" name="Exerc. 2.1 - Spirula"/>
          <p:cNvGrpSpPr/>
          <p:nvPr/>
        </p:nvGrpSpPr>
        <p:grpSpPr>
          <a:xfrm>
            <a:off x="-3" y="2998665"/>
            <a:ext cx="12192003" cy="896066"/>
            <a:chOff x="-2" y="-70794"/>
            <a:chExt cx="24384005" cy="1792129"/>
          </a:xfrm>
        </p:grpSpPr>
        <p:sp>
          <p:nvSpPr>
            <p:cNvPr id="146" name="Retângulo"/>
            <p:cNvSpPr/>
            <p:nvPr/>
          </p:nvSpPr>
          <p:spPr>
            <a:xfrm>
              <a:off x="-1" y="-1"/>
              <a:ext cx="24384004" cy="1721336"/>
            </a:xfrm>
            <a:prstGeom prst="rect">
              <a:avLst/>
            </a:prstGeom>
            <a:solidFill>
              <a:srgbClr val="D5D5D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>
                <a:defRPr sz="10000">
                  <a:solidFill>
                    <a:srgbClr val="FFFFFF"/>
                  </a:solidFill>
                </a:defRPr>
              </a:pPr>
              <a:endParaRPr sz="5000"/>
            </a:p>
          </p:txBody>
        </p:sp>
        <p:sp>
          <p:nvSpPr>
            <p:cNvPr id="147" name="Exerc. 1.1 - Superfície Parabólica"/>
            <p:cNvSpPr txBox="1"/>
            <p:nvPr/>
          </p:nvSpPr>
          <p:spPr>
            <a:xfrm>
              <a:off x="-2" y="-70794"/>
              <a:ext cx="24384005" cy="172133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25400" tIns="25400" rIns="25400" bIns="25400" numCol="1" anchor="ctr">
              <a:normAutofit/>
            </a:bodyPr>
            <a:lstStyle/>
            <a:p>
              <a:pPr lvl="8" algn="l">
                <a:defRPr sz="10000">
                  <a:solidFill>
                    <a:srgbClr val="FFFFFF"/>
                  </a:solidFill>
                </a:defRPr>
              </a:pPr>
              <a:r>
                <a:rPr lang="pt-PT" sz="5000" dirty="0"/>
                <a:t>	Modelo 3D</a:t>
              </a:r>
              <a:endParaRPr sz="5000" dirty="0"/>
            </a:p>
          </p:txBody>
        </p:sp>
      </p:grpSp>
      <p:sp>
        <p:nvSpPr>
          <p:cNvPr id="8" name="Retângulo 7"/>
          <p:cNvSpPr/>
          <p:nvPr/>
        </p:nvSpPr>
        <p:spPr>
          <a:xfrm>
            <a:off x="218660" y="250633"/>
            <a:ext cx="738895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endParaRPr lang="pt-PT" sz="900" dirty="0"/>
          </a:p>
          <a:p>
            <a:pPr algn="l"/>
            <a:endParaRPr lang="pt-PT" sz="900" dirty="0"/>
          </a:p>
        </p:txBody>
      </p:sp>
    </p:spTree>
    <p:extLst>
      <p:ext uri="{BB962C8B-B14F-4D97-AF65-F5344CB8AC3E}">
        <p14:creationId xmlns:p14="http://schemas.microsoft.com/office/powerpoint/2010/main" val="288921644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8" name="Exerc. 2.1 - Spirula"/>
          <p:cNvGrpSpPr/>
          <p:nvPr/>
        </p:nvGrpSpPr>
        <p:grpSpPr>
          <a:xfrm>
            <a:off x="-2" y="5744390"/>
            <a:ext cx="12192002" cy="860668"/>
            <a:chOff x="0" y="0"/>
            <a:chExt cx="24384003" cy="1721334"/>
          </a:xfrm>
        </p:grpSpPr>
        <p:sp>
          <p:nvSpPr>
            <p:cNvPr id="146" name="Retângulo"/>
            <p:cNvSpPr/>
            <p:nvPr/>
          </p:nvSpPr>
          <p:spPr>
            <a:xfrm>
              <a:off x="-1" y="-1"/>
              <a:ext cx="24384004" cy="1721336"/>
            </a:xfrm>
            <a:prstGeom prst="rect">
              <a:avLst/>
            </a:prstGeom>
            <a:solidFill>
              <a:srgbClr val="D5D5D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>
                <a:defRPr sz="10000">
                  <a:solidFill>
                    <a:srgbClr val="FFFFFF"/>
                  </a:solidFill>
                </a:defRPr>
              </a:pPr>
              <a:endParaRPr sz="5000"/>
            </a:p>
          </p:txBody>
        </p:sp>
        <p:sp>
          <p:nvSpPr>
            <p:cNvPr id="147" name="Exerc. 1.1 - Superfície Parabólica"/>
            <p:cNvSpPr txBox="1"/>
            <p:nvPr/>
          </p:nvSpPr>
          <p:spPr>
            <a:xfrm>
              <a:off x="-1" y="-1"/>
              <a:ext cx="24384004" cy="172133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25400" tIns="25400" rIns="25400" bIns="25400" numCol="1" anchor="ctr">
              <a:normAutofit/>
            </a:bodyPr>
            <a:lstStyle/>
            <a:p>
              <a:pPr lvl="8" algn="l">
                <a:defRPr sz="10000">
                  <a:solidFill>
                    <a:srgbClr val="FFFFFF"/>
                  </a:solidFill>
                </a:defRPr>
              </a:pPr>
              <a:r>
                <a:rPr lang="pt-PT" sz="3200" dirty="0"/>
                <a:t>		Interior</a:t>
              </a:r>
              <a:endParaRPr sz="3200" dirty="0"/>
            </a:p>
          </p:txBody>
        </p:sp>
      </p:grpSp>
      <p:sp>
        <p:nvSpPr>
          <p:cNvPr id="8" name="Retângulo 7"/>
          <p:cNvSpPr/>
          <p:nvPr/>
        </p:nvSpPr>
        <p:spPr>
          <a:xfrm>
            <a:off x="218660" y="250633"/>
            <a:ext cx="738895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endParaRPr lang="pt-PT" sz="900" dirty="0"/>
          </a:p>
          <a:p>
            <a:pPr algn="l"/>
            <a:endParaRPr lang="pt-PT" sz="900" dirty="0"/>
          </a:p>
        </p:txBody>
      </p:sp>
      <p:pic>
        <p:nvPicPr>
          <p:cNvPr id="5" name="Imagem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14809" y="1494520"/>
            <a:ext cx="3762380" cy="3054799"/>
          </a:xfrm>
          <a:prstGeom prst="rect">
            <a:avLst/>
          </a:prstGeom>
        </p:spPr>
      </p:pic>
      <p:pic>
        <p:nvPicPr>
          <p:cNvPr id="7" name="Imagem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654677"/>
            <a:ext cx="4075687" cy="2734487"/>
          </a:xfrm>
          <a:prstGeom prst="rect">
            <a:avLst/>
          </a:prstGeom>
        </p:spPr>
      </p:pic>
      <p:pic>
        <p:nvPicPr>
          <p:cNvPr id="9" name="Imagem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16311" y="1740812"/>
            <a:ext cx="3998157" cy="28085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845511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8" name="Exerc. 2.1 - Spirula"/>
          <p:cNvGrpSpPr/>
          <p:nvPr/>
        </p:nvGrpSpPr>
        <p:grpSpPr>
          <a:xfrm>
            <a:off x="-2" y="5744390"/>
            <a:ext cx="12192002" cy="860668"/>
            <a:chOff x="0" y="0"/>
            <a:chExt cx="24384003" cy="1721334"/>
          </a:xfrm>
        </p:grpSpPr>
        <p:sp>
          <p:nvSpPr>
            <p:cNvPr id="146" name="Retângulo"/>
            <p:cNvSpPr/>
            <p:nvPr/>
          </p:nvSpPr>
          <p:spPr>
            <a:xfrm>
              <a:off x="-1" y="-1"/>
              <a:ext cx="24384004" cy="1721336"/>
            </a:xfrm>
            <a:prstGeom prst="rect">
              <a:avLst/>
            </a:prstGeom>
            <a:solidFill>
              <a:srgbClr val="D5D5D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>
                <a:defRPr sz="10000">
                  <a:solidFill>
                    <a:srgbClr val="FFFFFF"/>
                  </a:solidFill>
                </a:defRPr>
              </a:pPr>
              <a:endParaRPr sz="5000"/>
            </a:p>
          </p:txBody>
        </p:sp>
        <p:sp>
          <p:nvSpPr>
            <p:cNvPr id="147" name="Exerc. 1.1 - Superfície Parabólica"/>
            <p:cNvSpPr txBox="1"/>
            <p:nvPr/>
          </p:nvSpPr>
          <p:spPr>
            <a:xfrm>
              <a:off x="-1" y="-1"/>
              <a:ext cx="24384004" cy="172133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25400" tIns="25400" rIns="25400" bIns="25400" numCol="1" anchor="ctr">
              <a:normAutofit/>
            </a:bodyPr>
            <a:lstStyle/>
            <a:p>
              <a:pPr lvl="8" algn="l">
                <a:defRPr sz="10000">
                  <a:solidFill>
                    <a:srgbClr val="FFFFFF"/>
                  </a:solidFill>
                </a:defRPr>
              </a:pPr>
              <a:r>
                <a:rPr lang="pt-PT" sz="3200" dirty="0"/>
                <a:t>		Interior</a:t>
              </a:r>
              <a:endParaRPr sz="3200" dirty="0"/>
            </a:p>
          </p:txBody>
        </p:sp>
      </p:grpSp>
      <p:sp>
        <p:nvSpPr>
          <p:cNvPr id="8" name="Retângulo 7"/>
          <p:cNvSpPr/>
          <p:nvPr/>
        </p:nvSpPr>
        <p:spPr>
          <a:xfrm>
            <a:off x="218660" y="250633"/>
            <a:ext cx="738895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endParaRPr lang="pt-PT" sz="900" dirty="0"/>
          </a:p>
          <a:p>
            <a:pPr algn="l"/>
            <a:endParaRPr lang="pt-PT" sz="900" dirty="0"/>
          </a:p>
        </p:txBody>
      </p:sp>
      <p:pic>
        <p:nvPicPr>
          <p:cNvPr id="2" name="Imagem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30089" y="1013716"/>
            <a:ext cx="6009086" cy="4029623"/>
          </a:xfrm>
          <a:prstGeom prst="rect">
            <a:avLst/>
          </a:prstGeom>
        </p:spPr>
      </p:pic>
      <p:pic>
        <p:nvPicPr>
          <p:cNvPr id="3" name="Imagem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9939" y="1461610"/>
            <a:ext cx="5400150" cy="36624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205953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8" name="Exerc. 2.1 - Spirula"/>
          <p:cNvGrpSpPr/>
          <p:nvPr/>
        </p:nvGrpSpPr>
        <p:grpSpPr>
          <a:xfrm>
            <a:off x="-2" y="5744390"/>
            <a:ext cx="12192002" cy="860668"/>
            <a:chOff x="0" y="0"/>
            <a:chExt cx="24384003" cy="1721334"/>
          </a:xfrm>
        </p:grpSpPr>
        <p:sp>
          <p:nvSpPr>
            <p:cNvPr id="146" name="Retângulo"/>
            <p:cNvSpPr/>
            <p:nvPr/>
          </p:nvSpPr>
          <p:spPr>
            <a:xfrm>
              <a:off x="-1" y="-1"/>
              <a:ext cx="24384004" cy="1721336"/>
            </a:xfrm>
            <a:prstGeom prst="rect">
              <a:avLst/>
            </a:prstGeom>
            <a:solidFill>
              <a:srgbClr val="D5D5D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>
                <a:defRPr sz="10000">
                  <a:solidFill>
                    <a:srgbClr val="FFFFFF"/>
                  </a:solidFill>
                </a:defRPr>
              </a:pPr>
              <a:endParaRPr sz="5000"/>
            </a:p>
          </p:txBody>
        </p:sp>
        <p:sp>
          <p:nvSpPr>
            <p:cNvPr id="147" name="Exerc. 1.1 - Superfície Parabólica"/>
            <p:cNvSpPr txBox="1"/>
            <p:nvPr/>
          </p:nvSpPr>
          <p:spPr>
            <a:xfrm>
              <a:off x="-1" y="-1"/>
              <a:ext cx="24384004" cy="172133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25400" tIns="25400" rIns="25400" bIns="25400" numCol="1" anchor="ctr">
              <a:normAutofit/>
            </a:bodyPr>
            <a:lstStyle/>
            <a:p>
              <a:pPr lvl="8" algn="l">
                <a:defRPr sz="10000">
                  <a:solidFill>
                    <a:srgbClr val="FFFFFF"/>
                  </a:solidFill>
                </a:defRPr>
              </a:pPr>
              <a:r>
                <a:rPr lang="pt-PT" sz="3200" dirty="0"/>
                <a:t>		Interior</a:t>
              </a:r>
              <a:endParaRPr sz="3200" dirty="0"/>
            </a:p>
          </p:txBody>
        </p:sp>
      </p:grpSp>
      <p:sp>
        <p:nvSpPr>
          <p:cNvPr id="8" name="Retângulo 7"/>
          <p:cNvSpPr/>
          <p:nvPr/>
        </p:nvSpPr>
        <p:spPr>
          <a:xfrm>
            <a:off x="218660" y="250633"/>
            <a:ext cx="738895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endParaRPr lang="pt-PT" sz="900" dirty="0"/>
          </a:p>
          <a:p>
            <a:pPr algn="l"/>
            <a:endParaRPr lang="pt-PT" sz="900" dirty="0"/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3680" y="1299786"/>
            <a:ext cx="5312737" cy="3764781"/>
          </a:xfrm>
          <a:prstGeom prst="rect">
            <a:avLst/>
          </a:prstGeom>
        </p:spPr>
      </p:pic>
      <p:pic>
        <p:nvPicPr>
          <p:cNvPr id="5" name="Imagem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10865" y="1536569"/>
            <a:ext cx="5828114" cy="36009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242549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8" name="Exerc. 2.1 - Spirula"/>
          <p:cNvGrpSpPr/>
          <p:nvPr/>
        </p:nvGrpSpPr>
        <p:grpSpPr>
          <a:xfrm>
            <a:off x="-1" y="5744390"/>
            <a:ext cx="12192002" cy="860668"/>
            <a:chOff x="0" y="0"/>
            <a:chExt cx="24384003" cy="1721334"/>
          </a:xfrm>
        </p:grpSpPr>
        <p:sp>
          <p:nvSpPr>
            <p:cNvPr id="146" name="Retângulo"/>
            <p:cNvSpPr/>
            <p:nvPr/>
          </p:nvSpPr>
          <p:spPr>
            <a:xfrm>
              <a:off x="-1" y="-1"/>
              <a:ext cx="24384004" cy="1721336"/>
            </a:xfrm>
            <a:prstGeom prst="rect">
              <a:avLst/>
            </a:prstGeom>
            <a:solidFill>
              <a:srgbClr val="D5D5D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>
                <a:defRPr sz="10000">
                  <a:solidFill>
                    <a:srgbClr val="FFFFFF"/>
                  </a:solidFill>
                </a:defRPr>
              </a:pPr>
              <a:endParaRPr sz="5000"/>
            </a:p>
          </p:txBody>
        </p:sp>
        <p:sp>
          <p:nvSpPr>
            <p:cNvPr id="147" name="Exerc. 1.1 - Superfície Parabólica"/>
            <p:cNvSpPr txBox="1"/>
            <p:nvPr/>
          </p:nvSpPr>
          <p:spPr>
            <a:xfrm>
              <a:off x="-1" y="-1"/>
              <a:ext cx="24384004" cy="172133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25400" tIns="25400" rIns="25400" bIns="25400" numCol="1" anchor="ctr">
              <a:normAutofit/>
            </a:bodyPr>
            <a:lstStyle/>
            <a:p>
              <a:pPr lvl="8" algn="l">
                <a:defRPr sz="10000">
                  <a:solidFill>
                    <a:srgbClr val="FFFFFF"/>
                  </a:solidFill>
                </a:defRPr>
              </a:pPr>
              <a:r>
                <a:rPr lang="pt-PT" sz="3200" dirty="0"/>
                <a:t>		Alçados</a:t>
              </a:r>
              <a:endParaRPr sz="3200" dirty="0"/>
            </a:p>
          </p:txBody>
        </p:sp>
      </p:grpSp>
      <p:sp>
        <p:nvSpPr>
          <p:cNvPr id="8" name="Retângulo 7"/>
          <p:cNvSpPr/>
          <p:nvPr/>
        </p:nvSpPr>
        <p:spPr>
          <a:xfrm>
            <a:off x="218660" y="250633"/>
            <a:ext cx="738895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endParaRPr lang="pt-PT" sz="900" dirty="0"/>
          </a:p>
          <a:p>
            <a:pPr algn="l"/>
            <a:endParaRPr lang="pt-PT" sz="900" dirty="0"/>
          </a:p>
        </p:txBody>
      </p:sp>
      <p:pic>
        <p:nvPicPr>
          <p:cNvPr id="7" name="Imagem 6">
            <a:extLst>
              <a:ext uri="{FF2B5EF4-FFF2-40B4-BE49-F238E27FC236}">
                <a16:creationId xmlns:a16="http://schemas.microsoft.com/office/drawing/2014/main" id="{8AA9359A-7E09-F52A-96CA-7DF3548FD44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567"/>
          <a:stretch/>
        </p:blipFill>
        <p:spPr>
          <a:xfrm>
            <a:off x="368009" y="161666"/>
            <a:ext cx="5658571" cy="3219684"/>
          </a:xfrm>
          <a:prstGeom prst="rect">
            <a:avLst/>
          </a:prstGeom>
        </p:spPr>
      </p:pic>
      <p:pic>
        <p:nvPicPr>
          <p:cNvPr id="10" name="Imagem 9">
            <a:extLst>
              <a:ext uri="{FF2B5EF4-FFF2-40B4-BE49-F238E27FC236}">
                <a16:creationId xmlns:a16="http://schemas.microsoft.com/office/drawing/2014/main" id="{9A79871B-21E8-DD9A-A743-86207D1E8C5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5566" y="3002796"/>
            <a:ext cx="5651014" cy="2517045"/>
          </a:xfrm>
          <a:prstGeom prst="rect">
            <a:avLst/>
          </a:prstGeom>
        </p:spPr>
      </p:pic>
      <p:pic>
        <p:nvPicPr>
          <p:cNvPr id="12" name="Imagem 11">
            <a:extLst>
              <a:ext uri="{FF2B5EF4-FFF2-40B4-BE49-F238E27FC236}">
                <a16:creationId xmlns:a16="http://schemas.microsoft.com/office/drawing/2014/main" id="{ED7EDA37-F8A3-E4AE-EACC-8F31A74FDEBF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8267"/>
          <a:stretch/>
        </p:blipFill>
        <p:spPr>
          <a:xfrm>
            <a:off x="6165422" y="430099"/>
            <a:ext cx="5465324" cy="2752077"/>
          </a:xfrm>
          <a:prstGeom prst="rect">
            <a:avLst/>
          </a:prstGeom>
        </p:spPr>
      </p:pic>
      <p:pic>
        <p:nvPicPr>
          <p:cNvPr id="14" name="Imagem 13">
            <a:extLst>
              <a:ext uri="{FF2B5EF4-FFF2-40B4-BE49-F238E27FC236}">
                <a16:creationId xmlns:a16="http://schemas.microsoft.com/office/drawing/2014/main" id="{63310564-6A69-5CA1-AC10-EA5B6802219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66549" y="3278181"/>
            <a:ext cx="4684322" cy="21261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00059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Nome e Apelidos do Aluno"/>
          <p:cNvSpPr txBox="1">
            <a:spLocks noGrp="1"/>
          </p:cNvSpPr>
          <p:nvPr>
            <p:ph type="subTitle" sz="quarter" idx="1"/>
          </p:nvPr>
        </p:nvSpPr>
        <p:spPr>
          <a:xfrm>
            <a:off x="-1" y="4885024"/>
            <a:ext cx="12192002" cy="860668"/>
          </a:xfrm>
          <a:prstGeom prst="rect">
            <a:avLst/>
          </a:prstGeom>
          <a:solidFill>
            <a:srgbClr val="D5D5D5"/>
          </a:solidFill>
        </p:spPr>
        <p:txBody>
          <a:bodyPr anchor="ctr">
            <a:normAutofit fontScale="70000" lnSpcReduction="20000"/>
          </a:bodyPr>
          <a:lstStyle/>
          <a:p>
            <a:pPr lvl="1" algn="l">
              <a:defRPr sz="10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r>
              <a:rPr dirty="0"/>
              <a:t>         </a:t>
            </a:r>
            <a:r>
              <a:rPr lang="pt-PT" sz="3200" cap="small" dirty="0" smtClean="0"/>
              <a:t>BRUNA RODRIGUES MARTINS</a:t>
            </a:r>
            <a:endParaRPr sz="3200" cap="small" dirty="0"/>
          </a:p>
        </p:txBody>
      </p:sp>
      <p:grpSp>
        <p:nvGrpSpPr>
          <p:cNvPr id="129" name="Foto do Aluno"/>
          <p:cNvGrpSpPr/>
          <p:nvPr/>
        </p:nvGrpSpPr>
        <p:grpSpPr>
          <a:xfrm>
            <a:off x="7580808" y="-4570"/>
            <a:ext cx="4601626" cy="4886803"/>
            <a:chOff x="-1" y="-1"/>
            <a:chExt cx="10126864" cy="9773603"/>
          </a:xfrm>
        </p:grpSpPr>
        <p:sp>
          <p:nvSpPr>
            <p:cNvPr id="127" name="Retângulo"/>
            <p:cNvSpPr/>
            <p:nvPr/>
          </p:nvSpPr>
          <p:spPr>
            <a:xfrm>
              <a:off x="-1" y="-1"/>
              <a:ext cx="10126864" cy="9773603"/>
            </a:xfrm>
            <a:prstGeom prst="rect">
              <a:avLst/>
            </a:prstGeom>
            <a:solidFill>
              <a:srgbClr val="EEF0F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 sz="1600"/>
            </a:p>
          </p:txBody>
        </p:sp>
        <p:sp>
          <p:nvSpPr>
            <p:cNvPr id="128" name="Foto do Aluno"/>
            <p:cNvSpPr txBox="1"/>
            <p:nvPr/>
          </p:nvSpPr>
          <p:spPr>
            <a:xfrm>
              <a:off x="-1" y="4640580"/>
              <a:ext cx="10126864" cy="49244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>
                <a:defRPr sz="3200">
                  <a:solidFill>
                    <a:srgbClr val="FFFFFF"/>
                  </a:solidFill>
                </a:defRPr>
              </a:lvl1pPr>
            </a:lstStyle>
            <a:p>
              <a:r>
                <a:rPr sz="1600"/>
                <a:t>Foto do Aluno</a:t>
              </a:r>
            </a:p>
          </p:txBody>
        </p:sp>
      </p:grpSp>
      <p:sp>
        <p:nvSpPr>
          <p:cNvPr id="130" name="20170000"/>
          <p:cNvSpPr txBox="1"/>
          <p:nvPr/>
        </p:nvSpPr>
        <p:spPr>
          <a:xfrm>
            <a:off x="-1027521" y="3615968"/>
            <a:ext cx="6741966" cy="128240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25400" tIns="25400" rIns="25400" bIns="25400" anchor="ctr">
            <a:spAutoFit/>
          </a:bodyPr>
          <a:lstStyle/>
          <a:p>
            <a:pPr lvl="2" indent="457200" defTabSz="1128860">
              <a:defRPr sz="19000">
                <a:solidFill>
                  <a:srgbClr val="D5D5D5"/>
                </a:solidFill>
                <a:latin typeface="+mn-lt"/>
                <a:ea typeface="+mn-ea"/>
                <a:cs typeface="+mn-cs"/>
                <a:sym typeface="Helvetica"/>
              </a:defRPr>
            </a:pPr>
            <a:r>
              <a:rPr sz="8000" dirty="0"/>
              <a:t>202</a:t>
            </a:r>
            <a:r>
              <a:rPr lang="pt-PT" sz="8000" dirty="0"/>
              <a:t>01305</a:t>
            </a:r>
            <a:endParaRPr sz="8000" dirty="0"/>
          </a:p>
        </p:txBody>
      </p:sp>
      <p:grpSp>
        <p:nvGrpSpPr>
          <p:cNvPr id="136" name="Agrupar"/>
          <p:cNvGrpSpPr/>
          <p:nvPr/>
        </p:nvGrpSpPr>
        <p:grpSpPr>
          <a:xfrm>
            <a:off x="126832" y="5889249"/>
            <a:ext cx="12013462" cy="959518"/>
            <a:chOff x="-2" y="-1"/>
            <a:chExt cx="24026923" cy="1919035"/>
          </a:xfrm>
        </p:grpSpPr>
        <p:sp>
          <p:nvSpPr>
            <p:cNvPr id="131" name="Linha"/>
            <p:cNvSpPr/>
            <p:nvPr/>
          </p:nvSpPr>
          <p:spPr>
            <a:xfrm>
              <a:off x="-2" y="-1"/>
              <a:ext cx="23876674" cy="1"/>
            </a:xfrm>
            <a:prstGeom prst="line">
              <a:avLst/>
            </a:prstGeom>
            <a:noFill/>
            <a:ln w="25400" cap="flat">
              <a:solidFill>
                <a:srgbClr val="D5D5D5"/>
              </a:solidFill>
              <a:prstDash val="solid"/>
              <a:miter lim="400000"/>
            </a:ln>
            <a:effectLst/>
          </p:spPr>
          <p:txBody>
            <a:bodyPr wrap="square" lIns="22859" tIns="22859" rIns="22859" bIns="22859" numCol="1" anchor="t">
              <a:noAutofit/>
            </a:bodyPr>
            <a:lstStyle/>
            <a:p>
              <a:endParaRPr sz="900"/>
            </a:p>
          </p:txBody>
        </p:sp>
        <p:pic>
          <p:nvPicPr>
            <p:cNvPr id="132" name="Logotipo_Faculdade Arquitetura_UL_alta resoluá∆o_ white letters.jpg" descr="Logotipo_Faculdade Arquitetura_UL_alta resoluá∆o_ white letters.jpg"/>
            <p:cNvPicPr>
              <a:picLocks noChangeAspect="1"/>
            </p:cNvPicPr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5935283" y="154551"/>
              <a:ext cx="3493173" cy="1674763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33" name="ULISBOA.jpg" descr="ULISBOA.jpg"/>
            <p:cNvPicPr>
              <a:picLocks noChangeAspect="1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2466" y="64830"/>
              <a:ext cx="5080003" cy="1854204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134" name="MGeG"/>
            <p:cNvSpPr txBox="1"/>
            <p:nvPr/>
          </p:nvSpPr>
          <p:spPr>
            <a:xfrm>
              <a:off x="10501403" y="98849"/>
              <a:ext cx="5809517" cy="172133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>
              <a:outerShdw blurRad="165100" dist="107197" dir="2700000" rotWithShape="0">
                <a:srgbClr val="000000">
                  <a:alpha val="49800"/>
                </a:srgbClr>
              </a:outerShdw>
            </a:effectLst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25400" tIns="25400" rIns="25400" bIns="25400" numCol="1" anchor="t">
              <a:normAutofit lnSpcReduction="10000"/>
            </a:bodyPr>
            <a:lstStyle>
              <a:lvl1pPr defTabSz="817244">
                <a:defRPr sz="10700" b="1">
                  <a:gradFill flip="none" rotWithShape="1">
                    <a:gsLst>
                      <a:gs pos="0">
                        <a:srgbClr val="FFFFFF"/>
                      </a:gs>
                      <a:gs pos="100000">
                        <a:srgbClr val="FFFFFF"/>
                      </a:gs>
                    </a:gsLst>
                    <a:lin ang="5400000" scaled="0"/>
                  </a:gradFill>
                  <a:latin typeface="+mj-lt"/>
                  <a:ea typeface="+mj-ea"/>
                  <a:cs typeface="+mj-cs"/>
                  <a:sym typeface="Helvetica Neue"/>
                </a:defRPr>
              </a:lvl1pPr>
            </a:lstStyle>
            <a:p>
              <a:r>
                <a:rPr sz="5350"/>
                <a:t>MVTA</a:t>
              </a:r>
            </a:p>
          </p:txBody>
        </p:sp>
        <p:sp>
          <p:nvSpPr>
            <p:cNvPr id="135" name="Mestrado Integrado em Arquitectura…"/>
            <p:cNvSpPr txBox="1"/>
            <p:nvPr/>
          </p:nvSpPr>
          <p:spPr>
            <a:xfrm>
              <a:off x="17465287" y="525137"/>
              <a:ext cx="6561634" cy="93358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25400" tIns="25400" rIns="25400" bIns="25400" numCol="1" anchor="ctr">
              <a:spAutoFit/>
            </a:bodyPr>
            <a:lstStyle/>
            <a:p>
              <a:pPr algn="l">
                <a:defRPr>
                  <a:solidFill>
                    <a:srgbClr val="D5D5D5"/>
                  </a:solidFill>
                  <a:latin typeface="+mj-lt"/>
                  <a:ea typeface="+mj-ea"/>
                  <a:cs typeface="+mj-cs"/>
                  <a:sym typeface="Helvetica Neue"/>
                </a:defRPr>
              </a:pPr>
              <a:r>
                <a:rPr sz="900"/>
                <a:t>Mestrado Integrado em Arquitectura</a:t>
              </a:r>
            </a:p>
            <a:p>
              <a:pPr algn="l">
                <a:defRPr>
                  <a:solidFill>
                    <a:srgbClr val="D5D5D5"/>
                  </a:solidFill>
                  <a:latin typeface="+mj-lt"/>
                  <a:ea typeface="+mj-ea"/>
                  <a:cs typeface="+mj-cs"/>
                  <a:sym typeface="Helvetica Neue"/>
                </a:defRPr>
              </a:pPr>
              <a:r>
                <a:rPr sz="900"/>
                <a:t>Ano Lectivo 2022-2023 2º Semestre</a:t>
              </a:r>
            </a:p>
            <a:p>
              <a:pPr algn="l">
                <a:defRPr>
                  <a:solidFill>
                    <a:srgbClr val="D5D5D5"/>
                  </a:solidFill>
                  <a:latin typeface="+mj-lt"/>
                  <a:ea typeface="+mj-ea"/>
                  <a:cs typeface="+mj-cs"/>
                  <a:sym typeface="Helvetica Neue"/>
                </a:defRPr>
              </a:pPr>
              <a:r>
                <a:rPr sz="900"/>
                <a:t>Docente - Nuno Alão              3º Ano  </a:t>
              </a:r>
            </a:p>
          </p:txBody>
        </p:sp>
      </p:grpSp>
      <p:pic>
        <p:nvPicPr>
          <p:cNvPr id="2" name="Imagem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80808" y="8793"/>
            <a:ext cx="4611193" cy="4873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28270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3" name="Agrupar"/>
          <p:cNvGrpSpPr/>
          <p:nvPr/>
        </p:nvGrpSpPr>
        <p:grpSpPr>
          <a:xfrm>
            <a:off x="126833" y="5889249"/>
            <a:ext cx="12013461" cy="959518"/>
            <a:chOff x="-1" y="-1"/>
            <a:chExt cx="24026920" cy="1919035"/>
          </a:xfrm>
        </p:grpSpPr>
        <p:sp>
          <p:nvSpPr>
            <p:cNvPr id="138" name="Linha"/>
            <p:cNvSpPr/>
            <p:nvPr/>
          </p:nvSpPr>
          <p:spPr>
            <a:xfrm>
              <a:off x="-1" y="-1"/>
              <a:ext cx="23876669" cy="1"/>
            </a:xfrm>
            <a:prstGeom prst="line">
              <a:avLst/>
            </a:prstGeom>
            <a:noFill/>
            <a:ln w="25400" cap="flat">
              <a:solidFill>
                <a:srgbClr val="D5D5D5"/>
              </a:solidFill>
              <a:prstDash val="solid"/>
              <a:miter lim="400000"/>
            </a:ln>
            <a:effectLst/>
          </p:spPr>
          <p:txBody>
            <a:bodyPr wrap="square" lIns="22859" tIns="22859" rIns="22859" bIns="22859" numCol="1" anchor="t">
              <a:noAutofit/>
            </a:bodyPr>
            <a:lstStyle/>
            <a:p>
              <a:endParaRPr sz="900"/>
            </a:p>
          </p:txBody>
        </p:sp>
        <p:pic>
          <p:nvPicPr>
            <p:cNvPr id="139" name="Logotipo_Faculdade Arquitetura_UL_alta resoluá∆o_ white letters.jpg" descr="Logotipo_Faculdade Arquitetura_UL_alta resoluá∆o_ white letters.jp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935282" y="154551"/>
              <a:ext cx="3493173" cy="1674763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40" name="ULISBOA.jpg" descr="ULISBOA.jpg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466" y="64830"/>
              <a:ext cx="5080002" cy="1854204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141" name="MGeG"/>
            <p:cNvSpPr txBox="1"/>
            <p:nvPr/>
          </p:nvSpPr>
          <p:spPr>
            <a:xfrm>
              <a:off x="10501403" y="98849"/>
              <a:ext cx="5809517" cy="172133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>
              <a:outerShdw blurRad="165100" dist="107197" dir="2700000" rotWithShape="0">
                <a:srgbClr val="000000">
                  <a:alpha val="49800"/>
                </a:srgbClr>
              </a:outerShdw>
            </a:effectLst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25400" tIns="25400" rIns="25400" bIns="25400" numCol="1" anchor="t">
              <a:normAutofit lnSpcReduction="10000"/>
            </a:bodyPr>
            <a:lstStyle>
              <a:lvl1pPr defTabSz="817244">
                <a:defRPr sz="10700" b="1">
                  <a:gradFill flip="none" rotWithShape="1">
                    <a:gsLst>
                      <a:gs pos="0">
                        <a:srgbClr val="FFFFFF"/>
                      </a:gs>
                      <a:gs pos="100000">
                        <a:srgbClr val="FFFFFF"/>
                      </a:gs>
                    </a:gsLst>
                    <a:lin ang="5400000" scaled="0"/>
                  </a:gradFill>
                  <a:latin typeface="+mj-lt"/>
                  <a:ea typeface="+mj-ea"/>
                  <a:cs typeface="+mj-cs"/>
                  <a:sym typeface="Helvetica Neue"/>
                </a:defRPr>
              </a:lvl1pPr>
            </a:lstStyle>
            <a:p>
              <a:r>
                <a:rPr sz="5350"/>
                <a:t>MVTA</a:t>
              </a:r>
            </a:p>
          </p:txBody>
        </p:sp>
        <p:sp>
          <p:nvSpPr>
            <p:cNvPr id="142" name="Mestrado Integrado em Arquitectura…"/>
            <p:cNvSpPr txBox="1"/>
            <p:nvPr/>
          </p:nvSpPr>
          <p:spPr>
            <a:xfrm>
              <a:off x="17465286" y="525137"/>
              <a:ext cx="6561633" cy="93358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25400" tIns="25400" rIns="25400" bIns="25400" numCol="1" anchor="ctr">
              <a:spAutoFit/>
            </a:bodyPr>
            <a:lstStyle/>
            <a:p>
              <a:pPr algn="l">
                <a:defRPr>
                  <a:solidFill>
                    <a:srgbClr val="D5D5D5"/>
                  </a:solidFill>
                  <a:latin typeface="+mj-lt"/>
                  <a:ea typeface="+mj-ea"/>
                  <a:cs typeface="+mj-cs"/>
                  <a:sym typeface="Helvetica Neue"/>
                </a:defRPr>
              </a:pPr>
              <a:r>
                <a:rPr sz="900"/>
                <a:t>Mestrado Integrado em Arquitectura</a:t>
              </a:r>
            </a:p>
            <a:p>
              <a:pPr algn="l">
                <a:defRPr>
                  <a:solidFill>
                    <a:srgbClr val="D5D5D5"/>
                  </a:solidFill>
                  <a:latin typeface="+mj-lt"/>
                  <a:ea typeface="+mj-ea"/>
                  <a:cs typeface="+mj-cs"/>
                  <a:sym typeface="Helvetica Neue"/>
                </a:defRPr>
              </a:pPr>
              <a:r>
                <a:rPr sz="900"/>
                <a:t>Ano Lectivo 2022-2023 2º Semestre</a:t>
              </a:r>
            </a:p>
            <a:p>
              <a:pPr algn="l">
                <a:defRPr>
                  <a:solidFill>
                    <a:srgbClr val="D5D5D5"/>
                  </a:solidFill>
                  <a:latin typeface="+mj-lt"/>
                  <a:ea typeface="+mj-ea"/>
                  <a:cs typeface="+mj-cs"/>
                  <a:sym typeface="Helvetica Neue"/>
                </a:defRPr>
              </a:pPr>
              <a:r>
                <a:rPr sz="900"/>
                <a:t>Docente - Nuno Alão              3º Ano  </a:t>
              </a:r>
            </a:p>
          </p:txBody>
        </p:sp>
      </p:grpSp>
      <p:sp>
        <p:nvSpPr>
          <p:cNvPr id="144" name="ÍNDICE"/>
          <p:cNvSpPr txBox="1"/>
          <p:nvPr/>
        </p:nvSpPr>
        <p:spPr>
          <a:xfrm>
            <a:off x="667784" y="837209"/>
            <a:ext cx="10441651" cy="289822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25400" tIns="25400" rIns="25400" bIns="25400" anchor="ctr">
            <a:spAutoFit/>
          </a:bodyPr>
          <a:lstStyle>
            <a:lvl1pPr>
              <a:defRPr b="1">
                <a:solidFill>
                  <a:srgbClr val="929292"/>
                </a:solidFill>
                <a:latin typeface="+mj-lt"/>
                <a:ea typeface="+mj-ea"/>
                <a:cs typeface="+mj-cs"/>
                <a:sym typeface="Helvetica Neue"/>
              </a:defRPr>
            </a:lvl1pPr>
          </a:lstStyle>
          <a:p>
            <a:pPr algn="l"/>
            <a:r>
              <a:rPr lang="pt-PT" sz="1600" dirty="0"/>
              <a:t>DESENHOS TÉCNICOS </a:t>
            </a:r>
          </a:p>
          <a:p>
            <a:pPr algn="l"/>
            <a:r>
              <a:rPr lang="pt-PT" sz="1600" dirty="0"/>
              <a:t>Planta Piso Térreo </a:t>
            </a:r>
          </a:p>
          <a:p>
            <a:pPr algn="l"/>
            <a:r>
              <a:rPr lang="pt-PT" sz="1600" dirty="0"/>
              <a:t>Planta Piso 1</a:t>
            </a:r>
          </a:p>
          <a:p>
            <a:pPr algn="l"/>
            <a:r>
              <a:rPr lang="pt-PT" sz="1600" dirty="0"/>
              <a:t>Planta Piso 2</a:t>
            </a:r>
          </a:p>
          <a:p>
            <a:pPr algn="l"/>
            <a:r>
              <a:rPr lang="pt-PT" sz="1600" dirty="0"/>
              <a:t>Corte Longitudinal</a:t>
            </a:r>
          </a:p>
          <a:p>
            <a:pPr algn="l"/>
            <a:r>
              <a:rPr lang="pt-PT" sz="1600" dirty="0"/>
              <a:t>Alçado 1- vista de trás</a:t>
            </a:r>
          </a:p>
          <a:p>
            <a:pPr algn="l"/>
            <a:r>
              <a:rPr lang="pt-PT" sz="1600" dirty="0"/>
              <a:t>Alçado 2- vista de Frente </a:t>
            </a:r>
          </a:p>
          <a:p>
            <a:pPr algn="l"/>
            <a:endParaRPr lang="pt-PT" sz="1600" dirty="0"/>
          </a:p>
          <a:p>
            <a:pPr algn="l"/>
            <a:r>
              <a:rPr lang="pt-PT" sz="1600" dirty="0"/>
              <a:t>MODELO 3D </a:t>
            </a:r>
          </a:p>
          <a:p>
            <a:pPr algn="l"/>
            <a:r>
              <a:rPr lang="pt-PT" sz="1600" dirty="0"/>
              <a:t>Alçados</a:t>
            </a:r>
          </a:p>
          <a:p>
            <a:pPr algn="l"/>
            <a:r>
              <a:rPr lang="pt-PT" sz="1600" dirty="0"/>
              <a:t>Interior</a:t>
            </a:r>
            <a:endParaRPr lang="pt-PT" sz="900" dirty="0"/>
          </a:p>
          <a:p>
            <a:pPr algn="l"/>
            <a:r>
              <a:rPr lang="pt-PT" sz="900" b="0" dirty="0"/>
              <a:t> </a:t>
            </a:r>
            <a:endParaRPr sz="900" b="0" dirty="0"/>
          </a:p>
        </p:txBody>
      </p:sp>
      <p:sp>
        <p:nvSpPr>
          <p:cNvPr id="9" name="Nome e Apelidos do Aluno"/>
          <p:cNvSpPr txBox="1">
            <a:spLocks/>
          </p:cNvSpPr>
          <p:nvPr/>
        </p:nvSpPr>
        <p:spPr>
          <a:xfrm>
            <a:off x="0" y="5044790"/>
            <a:ext cx="12192001" cy="860668"/>
          </a:xfrm>
          <a:prstGeom prst="rect">
            <a:avLst/>
          </a:prstGeom>
          <a:solidFill>
            <a:srgbClr val="D5D5D5"/>
          </a:solidFill>
        </p:spPr>
        <p:txBody>
          <a:bodyPr vert="horz" lIns="91440" tIns="45720" rIns="91440" bIns="45720" rtlCol="0" anchor="ctr">
            <a:normAutofit fontScale="70000" lnSpcReduction="200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>
              <a:defRPr sz="10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r>
              <a:rPr lang="pt-PT" sz="10000" dirty="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rPr>
              <a:t> </a:t>
            </a:r>
            <a:r>
              <a:rPr lang="pt-PT" sz="4200" cap="small" dirty="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rPr>
              <a:t>INDICE</a:t>
            </a:r>
            <a:endParaRPr lang="pt-PT" sz="3200" cap="small" dirty="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</p:spTree>
    <p:extLst>
      <p:ext uri="{BB962C8B-B14F-4D97-AF65-F5344CB8AC3E}">
        <p14:creationId xmlns:p14="http://schemas.microsoft.com/office/powerpoint/2010/main" val="22893546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8" name="Exerc. 2.1 - Spirula"/>
          <p:cNvGrpSpPr/>
          <p:nvPr/>
        </p:nvGrpSpPr>
        <p:grpSpPr>
          <a:xfrm>
            <a:off x="-58995" y="2998666"/>
            <a:ext cx="12192002" cy="860668"/>
            <a:chOff x="0" y="0"/>
            <a:chExt cx="24384003" cy="1721334"/>
          </a:xfrm>
        </p:grpSpPr>
        <p:sp>
          <p:nvSpPr>
            <p:cNvPr id="146" name="Retângulo"/>
            <p:cNvSpPr/>
            <p:nvPr/>
          </p:nvSpPr>
          <p:spPr>
            <a:xfrm>
              <a:off x="-1" y="-1"/>
              <a:ext cx="24384004" cy="1721336"/>
            </a:xfrm>
            <a:prstGeom prst="rect">
              <a:avLst/>
            </a:prstGeom>
            <a:solidFill>
              <a:srgbClr val="D5D5D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>
                <a:defRPr sz="10000">
                  <a:solidFill>
                    <a:srgbClr val="FFFFFF"/>
                  </a:solidFill>
                </a:defRPr>
              </a:pPr>
              <a:endParaRPr sz="5000"/>
            </a:p>
          </p:txBody>
        </p:sp>
        <p:sp>
          <p:nvSpPr>
            <p:cNvPr id="147" name="Exerc. 1.1 - Superfície Parabólica"/>
            <p:cNvSpPr txBox="1"/>
            <p:nvPr/>
          </p:nvSpPr>
          <p:spPr>
            <a:xfrm>
              <a:off x="-1" y="-1"/>
              <a:ext cx="24384004" cy="172133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25400" tIns="25400" rIns="25400" bIns="25400" numCol="1" anchor="ctr">
              <a:normAutofit/>
            </a:bodyPr>
            <a:lstStyle/>
            <a:p>
              <a:pPr lvl="8" algn="l">
                <a:defRPr sz="10000">
                  <a:solidFill>
                    <a:srgbClr val="FFFFFF"/>
                  </a:solidFill>
                </a:defRPr>
              </a:pPr>
              <a:r>
                <a:rPr lang="pt-PT" sz="5000" dirty="0"/>
                <a:t>Desenhos Técnicos</a:t>
              </a:r>
              <a:endParaRPr sz="5000" dirty="0"/>
            </a:p>
          </p:txBody>
        </p:sp>
      </p:grpSp>
      <p:sp>
        <p:nvSpPr>
          <p:cNvPr id="8" name="Retângulo 7"/>
          <p:cNvSpPr/>
          <p:nvPr/>
        </p:nvSpPr>
        <p:spPr>
          <a:xfrm>
            <a:off x="218660" y="250633"/>
            <a:ext cx="738895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endParaRPr lang="pt-PT" sz="900" dirty="0"/>
          </a:p>
          <a:p>
            <a:pPr algn="l"/>
            <a:endParaRPr lang="pt-PT" sz="900" dirty="0"/>
          </a:p>
        </p:txBody>
      </p:sp>
    </p:spTree>
    <p:extLst>
      <p:ext uri="{BB962C8B-B14F-4D97-AF65-F5344CB8AC3E}">
        <p14:creationId xmlns:p14="http://schemas.microsoft.com/office/powerpoint/2010/main" val="19284467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8" name="Exerc. 2.1 - Spirula"/>
          <p:cNvGrpSpPr/>
          <p:nvPr/>
        </p:nvGrpSpPr>
        <p:grpSpPr>
          <a:xfrm>
            <a:off x="-1" y="5744390"/>
            <a:ext cx="12192002" cy="860668"/>
            <a:chOff x="0" y="0"/>
            <a:chExt cx="24384003" cy="1721334"/>
          </a:xfrm>
        </p:grpSpPr>
        <p:sp>
          <p:nvSpPr>
            <p:cNvPr id="146" name="Retângulo"/>
            <p:cNvSpPr/>
            <p:nvPr/>
          </p:nvSpPr>
          <p:spPr>
            <a:xfrm>
              <a:off x="-1" y="-1"/>
              <a:ext cx="24384004" cy="1721336"/>
            </a:xfrm>
            <a:prstGeom prst="rect">
              <a:avLst/>
            </a:prstGeom>
            <a:solidFill>
              <a:srgbClr val="D5D5D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>
                <a:defRPr sz="10000">
                  <a:solidFill>
                    <a:srgbClr val="FFFFFF"/>
                  </a:solidFill>
                </a:defRPr>
              </a:pPr>
              <a:endParaRPr sz="5000"/>
            </a:p>
          </p:txBody>
        </p:sp>
        <p:sp>
          <p:nvSpPr>
            <p:cNvPr id="147" name="Exerc. 1.1 - Superfície Parabólica"/>
            <p:cNvSpPr txBox="1"/>
            <p:nvPr/>
          </p:nvSpPr>
          <p:spPr>
            <a:xfrm>
              <a:off x="-1" y="-1"/>
              <a:ext cx="24384004" cy="172133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25400" tIns="25400" rIns="25400" bIns="25400" numCol="1" anchor="ctr">
              <a:normAutofit/>
            </a:bodyPr>
            <a:lstStyle/>
            <a:p>
              <a:pPr lvl="8" algn="l">
                <a:defRPr sz="10000">
                  <a:solidFill>
                    <a:srgbClr val="FFFFFF"/>
                  </a:solidFill>
                </a:defRPr>
              </a:pPr>
              <a:r>
                <a:rPr lang="pt-PT" sz="2400" dirty="0"/>
                <a:t>	</a:t>
              </a:r>
              <a:r>
                <a:rPr lang="pt-PT" sz="3200" dirty="0"/>
                <a:t>Planta Piso Térreo</a:t>
              </a:r>
              <a:endParaRPr sz="3200" dirty="0"/>
            </a:p>
          </p:txBody>
        </p:sp>
      </p:grpSp>
      <p:sp>
        <p:nvSpPr>
          <p:cNvPr id="8" name="Retângulo 7"/>
          <p:cNvSpPr/>
          <p:nvPr/>
        </p:nvSpPr>
        <p:spPr>
          <a:xfrm>
            <a:off x="218660" y="250633"/>
            <a:ext cx="738895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endParaRPr lang="pt-PT" sz="900" dirty="0"/>
          </a:p>
          <a:p>
            <a:pPr algn="l"/>
            <a:endParaRPr lang="pt-PT" sz="900" dirty="0"/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79105" y="5304757"/>
            <a:ext cx="2843765" cy="360160"/>
          </a:xfrm>
          <a:prstGeom prst="rect">
            <a:avLst/>
          </a:prstGeom>
        </p:spPr>
      </p:pic>
      <p:pic>
        <p:nvPicPr>
          <p:cNvPr id="4" name="Imagem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57980" y="-5383"/>
            <a:ext cx="5233582" cy="54902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88934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8" name="Exerc. 2.1 - Spirula"/>
          <p:cNvGrpSpPr/>
          <p:nvPr/>
        </p:nvGrpSpPr>
        <p:grpSpPr>
          <a:xfrm>
            <a:off x="-1" y="5744390"/>
            <a:ext cx="12192002" cy="860668"/>
            <a:chOff x="0" y="0"/>
            <a:chExt cx="24384003" cy="1721334"/>
          </a:xfrm>
        </p:grpSpPr>
        <p:sp>
          <p:nvSpPr>
            <p:cNvPr id="146" name="Retângulo"/>
            <p:cNvSpPr/>
            <p:nvPr/>
          </p:nvSpPr>
          <p:spPr>
            <a:xfrm>
              <a:off x="-1" y="-1"/>
              <a:ext cx="24384004" cy="1721336"/>
            </a:xfrm>
            <a:prstGeom prst="rect">
              <a:avLst/>
            </a:prstGeom>
            <a:solidFill>
              <a:srgbClr val="D5D5D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>
                <a:defRPr sz="10000">
                  <a:solidFill>
                    <a:srgbClr val="FFFFFF"/>
                  </a:solidFill>
                </a:defRPr>
              </a:pPr>
              <a:endParaRPr sz="5000"/>
            </a:p>
          </p:txBody>
        </p:sp>
        <p:sp>
          <p:nvSpPr>
            <p:cNvPr id="147" name="Exerc. 1.1 - Superfície Parabólica"/>
            <p:cNvSpPr txBox="1"/>
            <p:nvPr/>
          </p:nvSpPr>
          <p:spPr>
            <a:xfrm>
              <a:off x="-1" y="-1"/>
              <a:ext cx="24384004" cy="172133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25400" tIns="25400" rIns="25400" bIns="25400" numCol="1" anchor="ctr">
              <a:normAutofit/>
            </a:bodyPr>
            <a:lstStyle/>
            <a:p>
              <a:pPr lvl="8" algn="l">
                <a:defRPr sz="10000">
                  <a:solidFill>
                    <a:srgbClr val="FFFFFF"/>
                  </a:solidFill>
                </a:defRPr>
              </a:pPr>
              <a:r>
                <a:rPr lang="pt-PT" sz="3200" dirty="0"/>
                <a:t>	Planta Piso 1</a:t>
              </a:r>
              <a:endParaRPr sz="3200" dirty="0"/>
            </a:p>
          </p:txBody>
        </p:sp>
      </p:grpSp>
      <p:sp>
        <p:nvSpPr>
          <p:cNvPr id="8" name="Retângulo 7"/>
          <p:cNvSpPr/>
          <p:nvPr/>
        </p:nvSpPr>
        <p:spPr>
          <a:xfrm>
            <a:off x="218660" y="250633"/>
            <a:ext cx="738895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endParaRPr lang="pt-PT" sz="900" dirty="0"/>
          </a:p>
          <a:p>
            <a:pPr algn="l"/>
            <a:endParaRPr lang="pt-PT" sz="900" dirty="0"/>
          </a:p>
        </p:txBody>
      </p:sp>
      <p:pic>
        <p:nvPicPr>
          <p:cNvPr id="9" name="Imagem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79105" y="5304757"/>
            <a:ext cx="2843765" cy="360160"/>
          </a:xfrm>
          <a:prstGeom prst="rect">
            <a:avLst/>
          </a:prstGeom>
        </p:spPr>
      </p:pic>
      <p:pic>
        <p:nvPicPr>
          <p:cNvPr id="11" name="Imagem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71349" y="435299"/>
            <a:ext cx="4849299" cy="50451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726718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8" name="Exerc. 2.1 - Spirula"/>
          <p:cNvGrpSpPr/>
          <p:nvPr/>
        </p:nvGrpSpPr>
        <p:grpSpPr>
          <a:xfrm>
            <a:off x="-1" y="5744390"/>
            <a:ext cx="12192002" cy="860668"/>
            <a:chOff x="0" y="0"/>
            <a:chExt cx="24384003" cy="1721334"/>
          </a:xfrm>
        </p:grpSpPr>
        <p:sp>
          <p:nvSpPr>
            <p:cNvPr id="146" name="Retângulo"/>
            <p:cNvSpPr/>
            <p:nvPr/>
          </p:nvSpPr>
          <p:spPr>
            <a:xfrm>
              <a:off x="-1" y="-1"/>
              <a:ext cx="24384004" cy="1721336"/>
            </a:xfrm>
            <a:prstGeom prst="rect">
              <a:avLst/>
            </a:prstGeom>
            <a:solidFill>
              <a:srgbClr val="D5D5D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>
                <a:defRPr sz="10000">
                  <a:solidFill>
                    <a:srgbClr val="FFFFFF"/>
                  </a:solidFill>
                </a:defRPr>
              </a:pPr>
              <a:endParaRPr sz="5000"/>
            </a:p>
          </p:txBody>
        </p:sp>
        <p:sp>
          <p:nvSpPr>
            <p:cNvPr id="147" name="Exerc. 1.1 - Superfície Parabólica"/>
            <p:cNvSpPr txBox="1"/>
            <p:nvPr/>
          </p:nvSpPr>
          <p:spPr>
            <a:xfrm>
              <a:off x="-1" y="-1"/>
              <a:ext cx="24384004" cy="172133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25400" tIns="25400" rIns="25400" bIns="25400" numCol="1" anchor="ctr">
              <a:normAutofit/>
            </a:bodyPr>
            <a:lstStyle/>
            <a:p>
              <a:pPr lvl="8" algn="l">
                <a:defRPr sz="10000">
                  <a:solidFill>
                    <a:srgbClr val="FFFFFF"/>
                  </a:solidFill>
                </a:defRPr>
              </a:pPr>
              <a:r>
                <a:rPr lang="pt-PT" sz="3200" dirty="0"/>
                <a:t>	Planta Piso 2</a:t>
              </a:r>
              <a:endParaRPr sz="3200" dirty="0"/>
            </a:p>
          </p:txBody>
        </p:sp>
      </p:grpSp>
      <p:sp>
        <p:nvSpPr>
          <p:cNvPr id="8" name="Retângulo 7"/>
          <p:cNvSpPr/>
          <p:nvPr/>
        </p:nvSpPr>
        <p:spPr>
          <a:xfrm>
            <a:off x="218660" y="250633"/>
            <a:ext cx="738895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endParaRPr lang="pt-PT" sz="900" dirty="0"/>
          </a:p>
          <a:p>
            <a:pPr algn="l"/>
            <a:endParaRPr lang="pt-PT" sz="900" dirty="0"/>
          </a:p>
        </p:txBody>
      </p:sp>
      <p:pic>
        <p:nvPicPr>
          <p:cNvPr id="9" name="Imagem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79105" y="5304757"/>
            <a:ext cx="2843765" cy="360160"/>
          </a:xfrm>
          <a:prstGeom prst="rect">
            <a:avLst/>
          </a:prstGeom>
        </p:spPr>
      </p:pic>
      <p:pic>
        <p:nvPicPr>
          <p:cNvPr id="10" name="Imagem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88621" y="250633"/>
            <a:ext cx="4614755" cy="51222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004316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8" name="Exerc. 2.1 - Spirula"/>
          <p:cNvGrpSpPr/>
          <p:nvPr/>
        </p:nvGrpSpPr>
        <p:grpSpPr>
          <a:xfrm>
            <a:off x="-1" y="5744390"/>
            <a:ext cx="12192002" cy="860668"/>
            <a:chOff x="0" y="0"/>
            <a:chExt cx="24384003" cy="1721334"/>
          </a:xfrm>
        </p:grpSpPr>
        <p:sp>
          <p:nvSpPr>
            <p:cNvPr id="146" name="Retângulo"/>
            <p:cNvSpPr/>
            <p:nvPr/>
          </p:nvSpPr>
          <p:spPr>
            <a:xfrm>
              <a:off x="-1" y="-1"/>
              <a:ext cx="24384004" cy="1721336"/>
            </a:xfrm>
            <a:prstGeom prst="rect">
              <a:avLst/>
            </a:prstGeom>
            <a:solidFill>
              <a:srgbClr val="D5D5D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>
                <a:defRPr sz="10000">
                  <a:solidFill>
                    <a:srgbClr val="FFFFFF"/>
                  </a:solidFill>
                </a:defRPr>
              </a:pPr>
              <a:endParaRPr sz="5000"/>
            </a:p>
          </p:txBody>
        </p:sp>
        <p:sp>
          <p:nvSpPr>
            <p:cNvPr id="147" name="Exerc. 1.1 - Superfície Parabólica"/>
            <p:cNvSpPr txBox="1"/>
            <p:nvPr/>
          </p:nvSpPr>
          <p:spPr>
            <a:xfrm>
              <a:off x="-1" y="-1"/>
              <a:ext cx="24384004" cy="172133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25400" tIns="25400" rIns="25400" bIns="25400" numCol="1" anchor="ctr">
              <a:normAutofit/>
            </a:bodyPr>
            <a:lstStyle/>
            <a:p>
              <a:pPr lvl="8" algn="l">
                <a:defRPr sz="10000">
                  <a:solidFill>
                    <a:srgbClr val="FFFFFF"/>
                  </a:solidFill>
                </a:defRPr>
              </a:pPr>
              <a:r>
                <a:rPr lang="pt-PT" sz="3200" dirty="0"/>
                <a:t>	Corte longitudinal</a:t>
              </a:r>
              <a:endParaRPr sz="3200" dirty="0"/>
            </a:p>
          </p:txBody>
        </p:sp>
      </p:grpSp>
      <p:sp>
        <p:nvSpPr>
          <p:cNvPr id="8" name="Retângulo 7"/>
          <p:cNvSpPr/>
          <p:nvPr/>
        </p:nvSpPr>
        <p:spPr>
          <a:xfrm>
            <a:off x="218660" y="250633"/>
            <a:ext cx="738895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endParaRPr lang="pt-PT" sz="900" dirty="0"/>
          </a:p>
          <a:p>
            <a:pPr algn="l"/>
            <a:endParaRPr lang="pt-PT" sz="900" dirty="0"/>
          </a:p>
        </p:txBody>
      </p:sp>
      <p:pic>
        <p:nvPicPr>
          <p:cNvPr id="7" name="Imagem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79105" y="5304757"/>
            <a:ext cx="2843765" cy="360160"/>
          </a:xfrm>
          <a:prstGeom prst="rect">
            <a:avLst/>
          </a:prstGeom>
        </p:spPr>
      </p:pic>
      <p:pic>
        <p:nvPicPr>
          <p:cNvPr id="9" name="Imagem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13138" y="1818586"/>
            <a:ext cx="4373884" cy="22181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59381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8" name="Exerc. 2.1 - Spirula"/>
          <p:cNvGrpSpPr/>
          <p:nvPr/>
        </p:nvGrpSpPr>
        <p:grpSpPr>
          <a:xfrm>
            <a:off x="-1" y="5744390"/>
            <a:ext cx="12192002" cy="860668"/>
            <a:chOff x="0" y="0"/>
            <a:chExt cx="24384003" cy="1721334"/>
          </a:xfrm>
        </p:grpSpPr>
        <p:sp>
          <p:nvSpPr>
            <p:cNvPr id="146" name="Retângulo"/>
            <p:cNvSpPr/>
            <p:nvPr/>
          </p:nvSpPr>
          <p:spPr>
            <a:xfrm>
              <a:off x="-1" y="-1"/>
              <a:ext cx="24384004" cy="1721336"/>
            </a:xfrm>
            <a:prstGeom prst="rect">
              <a:avLst/>
            </a:prstGeom>
            <a:solidFill>
              <a:srgbClr val="D5D5D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>
                <a:defRPr sz="10000">
                  <a:solidFill>
                    <a:srgbClr val="FFFFFF"/>
                  </a:solidFill>
                </a:defRPr>
              </a:pPr>
              <a:endParaRPr sz="5000"/>
            </a:p>
          </p:txBody>
        </p:sp>
        <p:sp>
          <p:nvSpPr>
            <p:cNvPr id="147" name="Exerc. 1.1 - Superfície Parabólica"/>
            <p:cNvSpPr txBox="1"/>
            <p:nvPr/>
          </p:nvSpPr>
          <p:spPr>
            <a:xfrm>
              <a:off x="-1" y="-1"/>
              <a:ext cx="24384004" cy="172133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25400" tIns="25400" rIns="25400" bIns="25400" numCol="1" anchor="ctr">
              <a:normAutofit/>
            </a:bodyPr>
            <a:lstStyle/>
            <a:p>
              <a:pPr lvl="8" algn="l">
                <a:defRPr sz="10000">
                  <a:solidFill>
                    <a:srgbClr val="FFFFFF"/>
                  </a:solidFill>
                </a:defRPr>
              </a:pPr>
              <a:r>
                <a:rPr lang="pt-PT" sz="3200" dirty="0"/>
                <a:t>	Alçado 1- vista de trás</a:t>
              </a:r>
              <a:endParaRPr sz="3200" dirty="0"/>
            </a:p>
          </p:txBody>
        </p:sp>
      </p:grpSp>
      <p:sp>
        <p:nvSpPr>
          <p:cNvPr id="8" name="Retângulo 7"/>
          <p:cNvSpPr/>
          <p:nvPr/>
        </p:nvSpPr>
        <p:spPr>
          <a:xfrm>
            <a:off x="218660" y="250633"/>
            <a:ext cx="738895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endParaRPr lang="pt-PT" sz="900" dirty="0"/>
          </a:p>
          <a:p>
            <a:pPr algn="l"/>
            <a:endParaRPr lang="pt-PT" sz="900" dirty="0"/>
          </a:p>
        </p:txBody>
      </p:sp>
      <p:pic>
        <p:nvPicPr>
          <p:cNvPr id="6" name="Imagem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79105" y="5304757"/>
            <a:ext cx="2843765" cy="360160"/>
          </a:xfrm>
          <a:prstGeom prst="rect">
            <a:avLst/>
          </a:prstGeom>
        </p:spPr>
      </p:pic>
      <p:pic>
        <p:nvPicPr>
          <p:cNvPr id="7" name="Imagem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66489" y="2001041"/>
            <a:ext cx="4445916" cy="20733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8989557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140</TotalTime>
  <Words>129</Words>
  <Application>Microsoft Office PowerPoint</Application>
  <PresentationFormat>Ecrã Panorâmico</PresentationFormat>
  <Paragraphs>50</Paragraphs>
  <Slides>15</Slides>
  <Notes>0</Notes>
  <HiddenSlides>0</HiddenSlides>
  <MMClips>0</MMClips>
  <ScaleCrop>false</ScaleCrop>
  <HeadingPairs>
    <vt:vector size="6" baseType="variant">
      <vt:variant>
        <vt:lpstr>Tipos de letra usados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dos diapositivos</vt:lpstr>
      </vt:variant>
      <vt:variant>
        <vt:i4>15</vt:i4>
      </vt:variant>
    </vt:vector>
  </HeadingPairs>
  <TitlesOfParts>
    <vt:vector size="22" baseType="lpstr">
      <vt:lpstr>Arial</vt:lpstr>
      <vt:lpstr>Calibri</vt:lpstr>
      <vt:lpstr>Calibri Light</vt:lpstr>
      <vt:lpstr>Helvetica</vt:lpstr>
      <vt:lpstr>Helvetica Neue</vt:lpstr>
      <vt:lpstr>Helvetica Neue Medium</vt:lpstr>
      <vt:lpstr>Tema do Office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LENOVO</dc:creator>
  <cp:lastModifiedBy>LENOVO</cp:lastModifiedBy>
  <cp:revision>39</cp:revision>
  <dcterms:created xsi:type="dcterms:W3CDTF">2023-04-06T17:56:51Z</dcterms:created>
  <dcterms:modified xsi:type="dcterms:W3CDTF">2023-04-06T20:22:16Z</dcterms:modified>
</cp:coreProperties>
</file>