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1"/>
  </p:notesMasterIdLst>
  <p:sldIdLst>
    <p:sldId id="256" r:id="rId2"/>
    <p:sldId id="257" r:id="rId3"/>
    <p:sldId id="258" r:id="rId4"/>
    <p:sldId id="262" r:id="rId5"/>
    <p:sldId id="264" r:id="rId6"/>
    <p:sldId id="266" r:id="rId7"/>
    <p:sldId id="267" r:id="rId8"/>
    <p:sldId id="265" r:id="rId9"/>
    <p:sldId id="276" r:id="rId10"/>
    <p:sldId id="268" r:id="rId11"/>
    <p:sldId id="340" r:id="rId12"/>
    <p:sldId id="269" r:id="rId13"/>
    <p:sldId id="270" r:id="rId14"/>
    <p:sldId id="277" r:id="rId15"/>
    <p:sldId id="341" r:id="rId16"/>
    <p:sldId id="271" r:id="rId17"/>
    <p:sldId id="272" r:id="rId18"/>
    <p:sldId id="278" r:id="rId19"/>
    <p:sldId id="342" r:id="rId20"/>
    <p:sldId id="273" r:id="rId21"/>
    <p:sldId id="279" r:id="rId22"/>
    <p:sldId id="343" r:id="rId23"/>
    <p:sldId id="259" r:id="rId24"/>
    <p:sldId id="327" r:id="rId25"/>
    <p:sldId id="260" r:id="rId26"/>
    <p:sldId id="280" r:id="rId27"/>
    <p:sldId id="344" r:id="rId28"/>
    <p:sldId id="261" r:id="rId29"/>
    <p:sldId id="281" r:id="rId30"/>
    <p:sldId id="282" r:id="rId31"/>
    <p:sldId id="345" r:id="rId32"/>
    <p:sldId id="283" r:id="rId33"/>
    <p:sldId id="284" r:id="rId34"/>
    <p:sldId id="295" r:id="rId35"/>
    <p:sldId id="346" r:id="rId36"/>
    <p:sldId id="285" r:id="rId37"/>
    <p:sldId id="286" r:id="rId38"/>
    <p:sldId id="296" r:id="rId39"/>
    <p:sldId id="287" r:id="rId40"/>
    <p:sldId id="297" r:id="rId41"/>
    <p:sldId id="298" r:id="rId42"/>
    <p:sldId id="347" r:id="rId43"/>
    <p:sldId id="288" r:id="rId44"/>
    <p:sldId id="299" r:id="rId45"/>
    <p:sldId id="302" r:id="rId46"/>
    <p:sldId id="300" r:id="rId47"/>
    <p:sldId id="301" r:id="rId48"/>
    <p:sldId id="305" r:id="rId49"/>
    <p:sldId id="303" r:id="rId50"/>
    <p:sldId id="306" r:id="rId51"/>
    <p:sldId id="304" r:id="rId52"/>
    <p:sldId id="310" r:id="rId53"/>
    <p:sldId id="307" r:id="rId54"/>
    <p:sldId id="311" r:id="rId55"/>
    <p:sldId id="313" r:id="rId56"/>
    <p:sldId id="378" r:id="rId57"/>
    <p:sldId id="380" r:id="rId58"/>
    <p:sldId id="381" r:id="rId59"/>
    <p:sldId id="379" r:id="rId60"/>
    <p:sldId id="382" r:id="rId61"/>
    <p:sldId id="312" r:id="rId62"/>
    <p:sldId id="314" r:id="rId63"/>
    <p:sldId id="377" r:id="rId64"/>
    <p:sldId id="308" r:id="rId65"/>
    <p:sldId id="325" r:id="rId66"/>
    <p:sldId id="315" r:id="rId67"/>
    <p:sldId id="317" r:id="rId68"/>
    <p:sldId id="319" r:id="rId69"/>
    <p:sldId id="348" r:id="rId70"/>
    <p:sldId id="326" r:id="rId71"/>
    <p:sldId id="318" r:id="rId72"/>
    <p:sldId id="322" r:id="rId73"/>
    <p:sldId id="324" r:id="rId74"/>
    <p:sldId id="349" r:id="rId75"/>
    <p:sldId id="328" r:id="rId76"/>
    <p:sldId id="329" r:id="rId77"/>
    <p:sldId id="331" r:id="rId78"/>
    <p:sldId id="350" r:id="rId79"/>
    <p:sldId id="332" r:id="rId80"/>
    <p:sldId id="333" r:id="rId81"/>
    <p:sldId id="334" r:id="rId82"/>
    <p:sldId id="335" r:id="rId83"/>
    <p:sldId id="351" r:id="rId84"/>
    <p:sldId id="337" r:id="rId85"/>
    <p:sldId id="338" r:id="rId86"/>
    <p:sldId id="339" r:id="rId87"/>
    <p:sldId id="352" r:id="rId88"/>
    <p:sldId id="354" r:id="rId89"/>
    <p:sldId id="374" r:id="rId90"/>
    <p:sldId id="375" r:id="rId91"/>
    <p:sldId id="376" r:id="rId92"/>
    <p:sldId id="373" r:id="rId93"/>
    <p:sldId id="353" r:id="rId94"/>
    <p:sldId id="358" r:id="rId95"/>
    <p:sldId id="355" r:id="rId96"/>
    <p:sldId id="356" r:id="rId97"/>
    <p:sldId id="363" r:id="rId98"/>
    <p:sldId id="359" r:id="rId99"/>
    <p:sldId id="360" r:id="rId100"/>
    <p:sldId id="362" r:id="rId101"/>
    <p:sldId id="364" r:id="rId102"/>
    <p:sldId id="365" r:id="rId103"/>
    <p:sldId id="366" r:id="rId104"/>
    <p:sldId id="367" r:id="rId105"/>
    <p:sldId id="368" r:id="rId106"/>
    <p:sldId id="369" r:id="rId107"/>
    <p:sldId id="370" r:id="rId108"/>
    <p:sldId id="371" r:id="rId109"/>
    <p:sldId id="372" r:id="rId1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09823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91868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66430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61642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03442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37533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49062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39638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31271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79910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17484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2415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28486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10955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78236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10269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17606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Manuel Maci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–Manuel Macieira</a:t>
            </a:r>
          </a:p>
        </p:txBody>
      </p:sp>
      <p:sp>
        <p:nvSpPr>
          <p:cNvPr id="94" name="“Digite aqui uma citação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aqui uma citação.” </a:t>
            </a:r>
          </a:p>
        </p:txBody>
      </p:sp>
      <p:sp>
        <p:nvSpPr>
          <p:cNvPr id="95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2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‑real em voo a baixa altitude sobre uma praia com uma pequena vedação em primeiro plano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to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5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s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aminho de areia entre duas colinas que termina no mar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6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7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aminho de areia entre duas colinas que termina no mar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arça‑real em voo a baixa altitude sobre uma praia com uma pequena vedação em primeiro plano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a praia e do mar de uma duna de areia com vegetação rasteir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odelação Geométrica e Generativa"/>
          <p:cNvSpPr txBox="1">
            <a:spLocks noGrp="1"/>
          </p:cNvSpPr>
          <p:nvPr>
            <p:ph type="subTitle" sz="quarter" idx="1"/>
          </p:nvPr>
        </p:nvSpPr>
        <p:spPr>
          <a:xfrm>
            <a:off x="55663" y="9753113"/>
            <a:ext cx="24272674" cy="1721334"/>
          </a:xfrm>
          <a:prstGeom prst="rect">
            <a:avLst/>
          </a:prstGeom>
          <a:effectLst>
            <a:outerShdw blurRad="165100" dist="107197" dir="2700000" rotWithShape="0">
              <a:srgbClr val="000000">
                <a:alpha val="49800"/>
              </a:srgbClr>
            </a:outerShdw>
          </a:effectLst>
        </p:spPr>
        <p:txBody>
          <a:bodyPr>
            <a:normAutofit lnSpcReduction="10000"/>
          </a:bodyPr>
          <a:lstStyle>
            <a:lvl1pPr defTabSz="817244">
              <a:defRPr sz="10791" b="1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t>Modelação Geométrica e Generativa</a:t>
            </a:r>
          </a:p>
        </p:txBody>
      </p:sp>
      <p:grpSp>
        <p:nvGrpSpPr>
          <p:cNvPr id="12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0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2</a:t>
            </a:r>
            <a:r>
              <a:rPr sz="6300" dirty="0"/>
              <a:t>.1</a:t>
            </a:r>
            <a:r>
              <a:rPr lang="pt-PT" sz="6300" dirty="0"/>
              <a:t>.1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en-GB" sz="6300" dirty="0" err="1"/>
              <a:t>Cubo</a:t>
            </a:r>
            <a:r>
              <a:rPr lang="en-GB" sz="6300" dirty="0"/>
              <a:t> </a:t>
            </a:r>
            <a:r>
              <a:rPr lang="en-GB" sz="6300" dirty="0" err="1"/>
              <a:t>Truncado</a:t>
            </a:r>
            <a:r>
              <a:rPr lang="en-GB" sz="6300" dirty="0"/>
              <a:t> a 1/3 da </a:t>
            </a:r>
            <a:r>
              <a:rPr lang="en-GB" sz="6300" dirty="0" err="1"/>
              <a:t>Aresta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4DEC7A3-AC6C-7FBE-1AC2-F9AB9A23F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0" y="0"/>
            <a:ext cx="20111097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83976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7.2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Coral 2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BCEB83-9A0B-D4E4-A4E2-53FD9AD9D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362" y="67734"/>
            <a:ext cx="8712679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05979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7.2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Coral 2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B4FBF7C-8927-AE7B-F3F8-440689C66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17" y="0"/>
            <a:ext cx="14092766" cy="1108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11046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7.3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Coral 3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7FDCFD2-85C3-7730-F4C0-4DF4ACA7B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267" y="0"/>
            <a:ext cx="13783733" cy="1141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37213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7.3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Coral 3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157EF48-1EC2-E104-06AD-5FF684E7C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66" y="505886"/>
            <a:ext cx="19744267" cy="1037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23120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7.3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Coral 3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538D031-A477-234D-3228-2566119DE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307" y="0"/>
            <a:ext cx="8375385" cy="1100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37360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7.3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Coral 3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B8AB770-1C1E-A173-4092-8F951DCCA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594" y="0"/>
            <a:ext cx="15390812" cy="1095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95266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7.4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Coral 4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9EB62AB-1D8D-2599-6655-5A4CD2668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933" y="0"/>
            <a:ext cx="11074400" cy="1120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94031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7.4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Coral 4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CBD2153-5243-CA17-1607-EB9D74AC1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808461"/>
            <a:ext cx="18999200" cy="995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8088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7.4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Coral 4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636210-DE94-AE74-5E26-BF678164E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65" y="0"/>
            <a:ext cx="9761469" cy="1113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36862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7.4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Coral 4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4DC7B89-1DE4-631E-6097-A7FE21443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58" y="505886"/>
            <a:ext cx="15466483" cy="103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0837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2</a:t>
            </a:r>
            <a:r>
              <a:rPr sz="6300" dirty="0"/>
              <a:t>.1</a:t>
            </a:r>
            <a:r>
              <a:rPr lang="pt-PT" sz="6300" dirty="0"/>
              <a:t>.1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en-GB" sz="6300" dirty="0" err="1"/>
              <a:t>Cubo</a:t>
            </a:r>
            <a:r>
              <a:rPr lang="en-GB" sz="6300" dirty="0"/>
              <a:t> </a:t>
            </a:r>
            <a:r>
              <a:rPr lang="en-GB" sz="6300" dirty="0" err="1"/>
              <a:t>Truncado</a:t>
            </a:r>
            <a:r>
              <a:rPr lang="en-GB" sz="6300" dirty="0"/>
              <a:t> a 1/3 da </a:t>
            </a:r>
            <a:r>
              <a:rPr lang="en-GB" sz="6300" dirty="0" err="1"/>
              <a:t>Aresta</a:t>
            </a:r>
            <a:endParaRPr sz="63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40045F2-F95B-098A-D5DC-44F9FD7C5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98" y="505886"/>
            <a:ext cx="19290095" cy="10190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352771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2</a:t>
            </a:r>
            <a:r>
              <a:rPr sz="6300" dirty="0"/>
              <a:t>.1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.2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Dual do Cubo Truncado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endParaRPr sz="6300" b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6ACCD72-AF84-9FB2-FF66-6E0A917DF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50" y="0"/>
            <a:ext cx="21926897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825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erc. 2.1 - Spirula">
            <a:extLst>
              <a:ext uri="{FF2B5EF4-FFF2-40B4-BE49-F238E27FC236}">
                <a16:creationId xmlns:a16="http://schemas.microsoft.com/office/drawing/2014/main" id="{0F79CBE2-F249-AA04-3DCB-B4C8D6724122}"/>
              </a:ext>
            </a:extLst>
          </p:cNvPr>
          <p:cNvSpPr/>
          <p:nvPr/>
        </p:nvSpPr>
        <p:spPr>
          <a:xfrm>
            <a:off x="-1" y="11471059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Exerc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.1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.2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Dual do Cubo Truncado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endParaRPr sz="6300" b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509BE0-516F-C9AB-14B9-0C6108C46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62" y="0"/>
            <a:ext cx="21893075" cy="1147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4997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erc. 2.1 - Spirula">
            <a:extLst>
              <a:ext uri="{FF2B5EF4-FFF2-40B4-BE49-F238E27FC236}">
                <a16:creationId xmlns:a16="http://schemas.microsoft.com/office/drawing/2014/main" id="{0F79CBE2-F249-AA04-3DCB-B4C8D6724122}"/>
              </a:ext>
            </a:extLst>
          </p:cNvPr>
          <p:cNvSpPr/>
          <p:nvPr/>
        </p:nvSpPr>
        <p:spPr>
          <a:xfrm>
            <a:off x="-1" y="11471059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Exerc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.1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.2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Dual do Cubo Truncado</a:t>
            </a:r>
            <a:endParaRPr sz="6300" b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B868EBD-EE7F-5E85-3DF3-72C607EE6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2"/>
          <a:stretch/>
        </p:blipFill>
        <p:spPr>
          <a:xfrm>
            <a:off x="4940594" y="991442"/>
            <a:ext cx="14502809" cy="889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0269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erc. 2.1 - Spirula">
            <a:extLst>
              <a:ext uri="{FF2B5EF4-FFF2-40B4-BE49-F238E27FC236}">
                <a16:creationId xmlns:a16="http://schemas.microsoft.com/office/drawing/2014/main" id="{0F79CBE2-F249-AA04-3DCB-B4C8D6724122}"/>
              </a:ext>
            </a:extLst>
          </p:cNvPr>
          <p:cNvSpPr/>
          <p:nvPr/>
        </p:nvSpPr>
        <p:spPr>
          <a:xfrm>
            <a:off x="-1" y="11471059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Exerc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.1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.2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Dual do Cubo Truncado</a:t>
            </a:r>
            <a:endParaRPr sz="6300" b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12BB8C2-9E3E-DA4D-BC95-23DFBF9FA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56" y="695686"/>
            <a:ext cx="17990288" cy="1034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3419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/>
            <a:r>
              <a:rPr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Exerc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.1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.3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– Dodecaedro Truncado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endParaRPr sz="6300" b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F23496-DA31-0826-E311-975CB8A1D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94412"/>
            <a:ext cx="12172950" cy="635909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F037408-7538-E952-5C0D-4901D0F03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2633660"/>
            <a:ext cx="1217295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2069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Exerc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.1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.3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Dodecaedro Truncado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endParaRPr sz="6300" b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472A28E-DE81-0283-90DC-1B934B1D4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16" y="0"/>
            <a:ext cx="21871967" cy="1149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7271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Exerc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.1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.3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Dodecaedro Truncado</a:t>
            </a:r>
            <a:endParaRPr sz="6300" b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C47759F-1640-96D0-9AA4-FAB90CA7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92" y="1743324"/>
            <a:ext cx="16964416" cy="8974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832329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Exerc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.1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.3</a:t>
            </a:r>
            <a:r>
              <a:rPr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Dodecaedro Truncado</a:t>
            </a:r>
            <a:endParaRPr sz="6300" b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B13096-3E9C-067C-405F-1783310A9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5" y="764994"/>
            <a:ext cx="18255192" cy="9410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45839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ome e Apelidos do Aluno"/>
          <p:cNvSpPr txBox="1">
            <a:spLocks noGrp="1"/>
          </p:cNvSpPr>
          <p:nvPr>
            <p:ph type="subTitle" sz="quarter" idx="1"/>
          </p:nvPr>
        </p:nvSpPr>
        <p:spPr>
          <a:xfrm>
            <a:off x="-1" y="9770047"/>
            <a:ext cx="24384001" cy="1721334"/>
          </a:xfrm>
          <a:prstGeom prst="rect">
            <a:avLst/>
          </a:prstGeom>
          <a:solidFill>
            <a:srgbClr val="D5D5D5"/>
          </a:solidFill>
        </p:spPr>
        <p:txBody>
          <a:bodyPr anchor="ctr"/>
          <a:lstStyle/>
          <a:p>
            <a:pPr lvl="1" algn="l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</a:t>
            </a:r>
            <a:r>
              <a:rPr lang="pt-PT" sz="6400" cap="small" dirty="0"/>
              <a:t>Sara Mendes</a:t>
            </a:r>
            <a:endParaRPr sz="6400" cap="small" dirty="0"/>
          </a:p>
        </p:txBody>
      </p:sp>
      <p:sp>
        <p:nvSpPr>
          <p:cNvPr id="127" name="Foto do Aluno"/>
          <p:cNvSpPr/>
          <p:nvPr/>
        </p:nvSpPr>
        <p:spPr>
          <a:xfrm>
            <a:off x="14238003" y="-9137"/>
            <a:ext cx="10126862" cy="9773601"/>
          </a:xfrm>
          <a:prstGeom prst="rect">
            <a:avLst/>
          </a:prstGeom>
          <a:solidFill>
            <a:srgbClr val="EEF0F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Foto do Aluno</a:t>
            </a:r>
          </a:p>
        </p:txBody>
      </p:sp>
      <p:sp>
        <p:nvSpPr>
          <p:cNvPr id="128" name="20170000"/>
          <p:cNvSpPr txBox="1"/>
          <p:nvPr/>
        </p:nvSpPr>
        <p:spPr>
          <a:xfrm>
            <a:off x="2191879" y="7018866"/>
            <a:ext cx="11823940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defTabSz="2257721">
              <a:defRPr sz="19000" b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201</a:t>
            </a:r>
            <a:r>
              <a:rPr lang="pt-PT" dirty="0"/>
              <a:t>91455</a:t>
            </a:r>
            <a:endParaRPr dirty="0"/>
          </a:p>
        </p:txBody>
      </p:sp>
      <p:grpSp>
        <p:nvGrpSpPr>
          <p:cNvPr id="13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9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0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3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FC96FE1B-2F05-9D02-7F17-4E5D36704F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1" b="3361"/>
          <a:stretch/>
        </p:blipFill>
        <p:spPr>
          <a:xfrm>
            <a:off x="14292867" y="-14720"/>
            <a:ext cx="10145997" cy="978476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2</a:t>
            </a:r>
            <a:r>
              <a:rPr sz="6300" dirty="0"/>
              <a:t>.1</a:t>
            </a:r>
            <a:r>
              <a:rPr lang="pt-PT" sz="6300" dirty="0"/>
              <a:t>.4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Dual do 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Dodecaedro Truncado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A6402C0-DDE7-CFB5-7086-B70332488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52" y="0"/>
            <a:ext cx="2179689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0866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2</a:t>
            </a:r>
            <a:r>
              <a:rPr sz="6300" dirty="0"/>
              <a:t>.1</a:t>
            </a:r>
            <a:r>
              <a:rPr lang="pt-PT" sz="6300" dirty="0"/>
              <a:t>.4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Dual do 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Dodecaedro Truncado 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40C9D63-FC7D-16C5-524B-F0A9BC8B1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36" y="1018486"/>
            <a:ext cx="17543721" cy="9543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030189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2</a:t>
            </a:r>
            <a:r>
              <a:rPr sz="6300" dirty="0"/>
              <a:t>.1</a:t>
            </a:r>
            <a:r>
              <a:rPr lang="pt-PT" sz="6300" dirty="0"/>
              <a:t>.4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Dual do 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Dodecaedro Truncado 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33F05CF-ECE4-8B2F-1FF8-581988996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73" y="1028602"/>
            <a:ext cx="17643854" cy="9279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288236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 - </a:t>
            </a:r>
            <a:r>
              <a:rPr lang="pt-PT" dirty="0"/>
              <a:t>Conchas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F9510F5-9D69-F229-AC68-5A93AAD5A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r="13272" b="25032"/>
          <a:stretch/>
        </p:blipFill>
        <p:spPr>
          <a:xfrm>
            <a:off x="11418738" y="1061055"/>
            <a:ext cx="6480000" cy="379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 descr="Uma imagem com bola de bilhar&#10;&#10;Descrição gerada automaticamente">
            <a:extLst>
              <a:ext uri="{FF2B5EF4-FFF2-40B4-BE49-F238E27FC236}">
                <a16:creationId xmlns:a16="http://schemas.microsoft.com/office/drawing/2014/main" id="{C3FEAA1D-E5E3-8C8D-DDAA-83E48D9326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5" r="12389" b="22798"/>
          <a:stretch/>
        </p:blipFill>
        <p:spPr>
          <a:xfrm>
            <a:off x="17898738" y="986499"/>
            <a:ext cx="6480000" cy="4284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Uma imagem com interior&#10;&#10;Descrição gerada automaticamente">
            <a:extLst>
              <a:ext uri="{FF2B5EF4-FFF2-40B4-BE49-F238E27FC236}">
                <a16:creationId xmlns:a16="http://schemas.microsoft.com/office/drawing/2014/main" id="{FD9BA76C-B50E-4A69-A172-0DCE8E2AC8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7" r="14649" b="22103"/>
          <a:stretch/>
        </p:blipFill>
        <p:spPr>
          <a:xfrm>
            <a:off x="11418738" y="6090643"/>
            <a:ext cx="6480000" cy="4578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Uma imagem com texto&#10;&#10;Descrição gerada automaticamente">
            <a:extLst>
              <a:ext uri="{FF2B5EF4-FFF2-40B4-BE49-F238E27FC236}">
                <a16:creationId xmlns:a16="http://schemas.microsoft.com/office/drawing/2014/main" id="{D61ADFE1-7AFA-D9EC-55E0-C4BA602C06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2" t="26133" r="36768" b="12195"/>
          <a:stretch/>
        </p:blipFill>
        <p:spPr>
          <a:xfrm>
            <a:off x="17904000" y="5420735"/>
            <a:ext cx="6480000" cy="6005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pirula.jpg" descr="spiru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928" y="-4454"/>
            <a:ext cx="12965370" cy="1154092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823423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3</a:t>
            </a:r>
            <a:r>
              <a:rPr sz="6300" dirty="0"/>
              <a:t>.1 </a:t>
            </a:r>
            <a:r>
              <a:rPr lang="pt-PT" sz="6300" dirty="0"/>
              <a:t>–</a:t>
            </a:r>
            <a:r>
              <a:rPr sz="6300" dirty="0"/>
              <a:t> Spirula</a:t>
            </a:r>
            <a:r>
              <a:rPr lang="pt-PT" sz="6300" dirty="0"/>
              <a:t>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AB616D8-85EC-F303-AED9-BFCAD7B6EB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6"/>
          <a:stretch/>
        </p:blipFill>
        <p:spPr>
          <a:xfrm>
            <a:off x="0" y="2437694"/>
            <a:ext cx="12192000" cy="63881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D6EA7CE-04C9-7F7A-06AA-0E020956C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2437694"/>
            <a:ext cx="12179300" cy="64198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3</a:t>
            </a:r>
            <a:r>
              <a:rPr sz="6300" dirty="0"/>
              <a:t>.1 - </a:t>
            </a:r>
            <a:r>
              <a:rPr sz="6300" dirty="0" err="1"/>
              <a:t>Spirula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EBE3C29-E203-8BBA-5413-A375E6A19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65" y="1294796"/>
            <a:ext cx="17083668" cy="9696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902624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3</a:t>
            </a:r>
            <a:r>
              <a:rPr sz="6300" dirty="0"/>
              <a:t>.1 - </a:t>
            </a:r>
            <a:r>
              <a:rPr sz="6300" dirty="0" err="1"/>
              <a:t>Spirula</a:t>
            </a:r>
            <a:endParaRPr sz="6300" dirty="0"/>
          </a:p>
        </p:txBody>
      </p:sp>
      <p:pic>
        <p:nvPicPr>
          <p:cNvPr id="4" name="Imagem 3" descr="Uma imagem com utensílios de metal&#10;&#10;Descrição gerada automaticamente">
            <a:extLst>
              <a:ext uri="{FF2B5EF4-FFF2-40B4-BE49-F238E27FC236}">
                <a16:creationId xmlns:a16="http://schemas.microsoft.com/office/drawing/2014/main" id="{60D36BB2-8E29-AF54-108D-5CA2895B4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1001364"/>
            <a:ext cx="20848828" cy="941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3845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Agrupar"/>
          <p:cNvGrpSpPr/>
          <p:nvPr/>
        </p:nvGrpSpPr>
        <p:grpSpPr>
          <a:xfrm>
            <a:off x="11421208" y="-599"/>
            <a:ext cx="12960324" cy="12873065"/>
            <a:chOff x="0" y="0"/>
            <a:chExt cx="12960322" cy="12873064"/>
          </a:xfrm>
        </p:grpSpPr>
        <p:sp>
          <p:nvSpPr>
            <p:cNvPr id="149" name="Retângulo"/>
            <p:cNvSpPr/>
            <p:nvPr/>
          </p:nvSpPr>
          <p:spPr>
            <a:xfrm>
              <a:off x="0" y="0"/>
              <a:ext cx="12960323" cy="128730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50" name="planorbis.jpg" descr="planorbi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30" y="899545"/>
              <a:ext cx="12903864" cy="967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.2 - </a:t>
            </a:r>
            <a:r>
              <a:rPr dirty="0" err="1"/>
              <a:t>Planorbis</a:t>
            </a:r>
            <a:endParaRPr dirty="0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6300" dirty="0"/>
              <a:t>E</a:t>
            </a:r>
            <a:r>
              <a:rPr sz="6300" dirty="0" err="1"/>
              <a:t>xerc</a:t>
            </a:r>
            <a:r>
              <a:rPr sz="6300" dirty="0"/>
              <a:t>. </a:t>
            </a:r>
            <a:r>
              <a:rPr lang="en-GB" sz="6300" dirty="0"/>
              <a:t>3</a:t>
            </a:r>
            <a:r>
              <a:rPr sz="6300" dirty="0"/>
              <a:t>.2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sz="6300" dirty="0" err="1"/>
              <a:t>Planorbis</a:t>
            </a:r>
            <a:r>
              <a:rPr lang="pt-PT" sz="6300" dirty="0"/>
              <a:t>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0E0980B-7552-B913-F7D2-2AFD2D5A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77558"/>
            <a:ext cx="12192000" cy="64198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37414F9-9B5B-E7C9-BD98-213776021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2577558"/>
            <a:ext cx="12192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8287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Agrupar"/>
          <p:cNvGrpSpPr/>
          <p:nvPr/>
        </p:nvGrpSpPr>
        <p:grpSpPr>
          <a:xfrm>
            <a:off x="253667" y="11778500"/>
            <a:ext cx="24026918" cy="1919033"/>
            <a:chOff x="0" y="0"/>
            <a:chExt cx="24026918" cy="1919031"/>
          </a:xfrm>
        </p:grpSpPr>
        <p:sp>
          <p:nvSpPr>
            <p:cNvPr id="136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7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40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sp>
        <p:nvSpPr>
          <p:cNvPr id="142" name="ÍNDICE"/>
          <p:cNvSpPr txBox="1"/>
          <p:nvPr/>
        </p:nvSpPr>
        <p:spPr>
          <a:xfrm>
            <a:off x="2539406" y="1176042"/>
            <a:ext cx="143294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r>
              <a:t>ÍNDICE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C08B601-D4F6-60F5-18DD-168760D78120}"/>
              </a:ext>
            </a:extLst>
          </p:cNvPr>
          <p:cNvSpPr txBox="1"/>
          <p:nvPr/>
        </p:nvSpPr>
        <p:spPr>
          <a:xfrm>
            <a:off x="2539406" y="1783611"/>
            <a:ext cx="5938456" cy="11551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pt-PT" sz="20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QGIS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1.1. Mapas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2"/>
              <a:tabLst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Poliedros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2.1. Poliedros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2.1.1 – Cubo Truncado a 1/3 da Aresta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2.1.2 - Dual do Cubo Truncado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2.1.3 - </a:t>
            </a:r>
            <a:r>
              <a:rPr lang="en-GB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Dodecaedro</a:t>
            </a: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Truncado</a:t>
            </a:r>
            <a:endParaRPr lang="en-GB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2.1.4 – Dual do Dodecaedro Truncado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 Conchas</a:t>
            </a:r>
          </a:p>
          <a:p>
            <a:pPr algn="l"/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3.1 - Spirula </a:t>
            </a:r>
          </a:p>
          <a:p>
            <a:pPr algn="l"/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3.2 – </a:t>
            </a:r>
            <a:r>
              <a:rPr lang="en-GB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Planorbis</a:t>
            </a:r>
            <a:endParaRPr lang="en-GB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3.3 – </a:t>
            </a:r>
            <a:r>
              <a:rPr lang="pt-PT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Nautilus</a:t>
            </a: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3.4 – </a:t>
            </a:r>
            <a:r>
              <a:rPr lang="en-GB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Caracol</a:t>
            </a:r>
            <a:endParaRPr lang="en-GB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3.5 – </a:t>
            </a:r>
            <a:r>
              <a:rPr lang="en-GB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Caramujo</a:t>
            </a:r>
            <a:endParaRPr lang="en-GB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</a:t>
            </a:r>
            <a:r>
              <a:rPr lang="pt-PT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Grasshopper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4.1 – Grasshopper </a:t>
            </a:r>
            <a:r>
              <a:rPr lang="en-GB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Formas</a:t>
            </a: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Geométricas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4.2 – Grasshopper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4.3 – Grasshopper </a:t>
            </a:r>
            <a:r>
              <a:rPr lang="en-GB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Cubo</a:t>
            </a: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Explodido</a:t>
            </a:r>
            <a:endParaRPr lang="en-GB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4.4 – Grasshopper Plano </a:t>
            </a:r>
            <a:r>
              <a:rPr lang="en-GB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Curvo</a:t>
            </a:r>
            <a:endParaRPr lang="en-GB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4.5 – Grasshopper </a:t>
            </a:r>
            <a:r>
              <a:rPr lang="en-GB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Terreno</a:t>
            </a: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Hipotético </a:t>
            </a:r>
            <a:endParaRPr lang="en-GB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4.6 – Grasshopper </a:t>
            </a:r>
            <a:r>
              <a:rPr lang="en-GB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Terreno</a:t>
            </a: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Projeto</a:t>
            </a: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indent="-514350" algn="l">
              <a:buAutoNum type="arabicPeriod" startAt="5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Conchas Bivalves 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5.1 – Mexilhão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5.2 – Ameijoa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5.3 – Vieira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5.4 – Ostra</a:t>
            </a:r>
          </a:p>
          <a:p>
            <a:pPr algn="l"/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 algn="l">
              <a:buAutoNum type="arabicPeriod" startAt="6"/>
            </a:pP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pt-PT" sz="2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sz="2800" b="0" dirty="0"/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pt-PT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547670-1BE0-A659-8677-91055A7B1A96}"/>
              </a:ext>
            </a:extLst>
          </p:cNvPr>
          <p:cNvSpPr txBox="1"/>
          <p:nvPr/>
        </p:nvSpPr>
        <p:spPr>
          <a:xfrm>
            <a:off x="9222772" y="1937499"/>
            <a:ext cx="5938456" cy="3549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  Concha Caramujo em </a:t>
            </a:r>
            <a:r>
              <a:rPr lang="pt-PT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Grasshopper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  Corais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7.1. Coral 1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7.2. Coral 2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7.3. Coral 3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7.4. Coral 4</a:t>
            </a:r>
          </a:p>
          <a:p>
            <a:pPr algn="l"/>
            <a:endParaRPr lang="pt-PT" sz="2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sz="2800" b="0" dirty="0"/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pt-PT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3</a:t>
            </a:r>
            <a:r>
              <a:rPr sz="6300" dirty="0"/>
              <a:t>.2 - </a:t>
            </a:r>
            <a:r>
              <a:rPr sz="6300" dirty="0" err="1"/>
              <a:t>Planorbis</a:t>
            </a:r>
            <a:endParaRPr sz="6300" dirty="0"/>
          </a:p>
        </p:txBody>
      </p:sp>
      <p:pic>
        <p:nvPicPr>
          <p:cNvPr id="3" name="Imagem 2" descr="Uma imagem com bola de bilhar&#10;&#10;Descrição gerada automaticamente">
            <a:extLst>
              <a:ext uri="{FF2B5EF4-FFF2-40B4-BE49-F238E27FC236}">
                <a16:creationId xmlns:a16="http://schemas.microsoft.com/office/drawing/2014/main" id="{2BF78F8E-57F6-AC0A-4F7C-43BE5DCF5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48" y="505886"/>
            <a:ext cx="17462809" cy="1064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162502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3</a:t>
            </a:r>
            <a:r>
              <a:rPr sz="6300" dirty="0"/>
              <a:t>.2 - </a:t>
            </a:r>
            <a:r>
              <a:rPr sz="6300" dirty="0" err="1"/>
              <a:t>Planorbis</a:t>
            </a:r>
            <a:endParaRPr sz="63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F89E8CB-B9C8-A30A-CA63-D69110C32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80" y="1863783"/>
            <a:ext cx="16550640" cy="779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7343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Nautilus</a:t>
            </a:r>
            <a:endParaRPr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289F386-DBEA-DE59-D470-0B2330A61DD0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" name="Imagem 4" descr="Uma imagem com molusco, invertebrado&#10;&#10;Descrição gerada automaticamente">
            <a:extLst>
              <a:ext uri="{FF2B5EF4-FFF2-40B4-BE49-F238E27FC236}">
                <a16:creationId xmlns:a16="http://schemas.microsoft.com/office/drawing/2014/main" id="{9FCEB95F-F334-7934-4428-2FCA0EC49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1" r="18104"/>
          <a:stretch/>
        </p:blipFill>
        <p:spPr>
          <a:xfrm rot="15020130">
            <a:off x="13536399" y="1054617"/>
            <a:ext cx="8729940" cy="937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5188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6300" dirty="0"/>
              <a:t> </a:t>
            </a:r>
            <a:r>
              <a:rPr lang="pt-PT" sz="6300" dirty="0" err="1"/>
              <a:t>Exerc</a:t>
            </a:r>
            <a:r>
              <a:rPr lang="pt-PT" sz="6300" dirty="0"/>
              <a:t>. 3.3 – </a:t>
            </a:r>
            <a:r>
              <a:rPr lang="pt-PT" sz="6300" dirty="0" err="1"/>
              <a:t>Nautilus</a:t>
            </a:r>
            <a:r>
              <a:rPr lang="pt-PT" sz="6300" dirty="0"/>
              <a:t>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D1FDDC6-E984-A6F6-3385-21C6D832E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73118"/>
            <a:ext cx="12192000" cy="64008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6537B4A-54A8-ED71-3B75-B835D3486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2673118"/>
            <a:ext cx="12192000" cy="640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574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6300" dirty="0"/>
              <a:t> </a:t>
            </a:r>
            <a:r>
              <a:rPr lang="pt-PT" sz="6300" dirty="0" err="1"/>
              <a:t>Exerc</a:t>
            </a:r>
            <a:r>
              <a:rPr lang="pt-PT" sz="6300" dirty="0"/>
              <a:t>. 3.3 - </a:t>
            </a:r>
            <a:r>
              <a:rPr lang="pt-PT" sz="6300" dirty="0" err="1"/>
              <a:t>Nautilus</a:t>
            </a:r>
            <a:endParaRPr sz="6300" dirty="0"/>
          </a:p>
        </p:txBody>
      </p:sp>
      <p:pic>
        <p:nvPicPr>
          <p:cNvPr id="3" name="Imagem 2" descr="Uma imagem com interior&#10;&#10;Descrição gerada automaticamente">
            <a:extLst>
              <a:ext uri="{FF2B5EF4-FFF2-40B4-BE49-F238E27FC236}">
                <a16:creationId xmlns:a16="http://schemas.microsoft.com/office/drawing/2014/main" id="{1A9306EA-1A92-7CF4-AE65-4260C062C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453" y="505886"/>
            <a:ext cx="18288001" cy="10825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574526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6300" dirty="0"/>
              <a:t> </a:t>
            </a:r>
            <a:r>
              <a:rPr lang="pt-PT" sz="6300" dirty="0" err="1"/>
              <a:t>Exerc</a:t>
            </a:r>
            <a:r>
              <a:rPr lang="pt-PT" sz="6300" dirty="0"/>
              <a:t>. 3.3 - </a:t>
            </a:r>
            <a:r>
              <a:rPr lang="pt-PT" sz="6300" dirty="0" err="1"/>
              <a:t>Nautilus</a:t>
            </a:r>
            <a:endParaRPr sz="6300" dirty="0"/>
          </a:p>
        </p:txBody>
      </p:sp>
      <p:pic>
        <p:nvPicPr>
          <p:cNvPr id="4" name="Imagem 3" descr="Uma imagem com utensílios de metal&#10;&#10;Descrição gerada automaticamente">
            <a:extLst>
              <a:ext uri="{FF2B5EF4-FFF2-40B4-BE49-F238E27FC236}">
                <a16:creationId xmlns:a16="http://schemas.microsoft.com/office/drawing/2014/main" id="{B9EC8152-D655-A5C1-5B4C-72702651D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930" y="1975548"/>
            <a:ext cx="13288137" cy="8272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632130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D1D2289-DC38-93ED-36EE-D2E9D365007D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7" name="Imagem 6" descr="Uma imagem com invertebrado, molusco, metade, caracol&#10;&#10;Descrição gerada automaticamente">
            <a:extLst>
              <a:ext uri="{FF2B5EF4-FFF2-40B4-BE49-F238E27FC236}">
                <a16:creationId xmlns:a16="http://schemas.microsoft.com/office/drawing/2014/main" id="{296A010C-3CEA-C37A-F0B9-F9058152C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24" r="14496" b="11633"/>
          <a:stretch/>
        </p:blipFill>
        <p:spPr>
          <a:xfrm>
            <a:off x="11857409" y="238701"/>
            <a:ext cx="12087922" cy="1028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460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3</a:t>
            </a:r>
            <a:r>
              <a:rPr sz="6300" dirty="0"/>
              <a:t>.</a:t>
            </a:r>
            <a:r>
              <a:rPr lang="pt-PT" sz="6300" dirty="0"/>
              <a:t>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Caracol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8488B5E-535D-CE00-6456-C9DC80F53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3118"/>
            <a:ext cx="12192000" cy="64071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EBAD916-0515-83AF-41C4-0A8B78E3E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673118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4871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3</a:t>
            </a:r>
            <a:r>
              <a:rPr sz="6300" dirty="0"/>
              <a:t>.</a:t>
            </a:r>
            <a:r>
              <a:rPr lang="pt-PT" sz="6300" dirty="0"/>
              <a:t>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Caracol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ED0C909-5073-36B4-5E45-DAAFBF3AC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9" t="31359" r="26891" b="14634"/>
          <a:stretch/>
        </p:blipFill>
        <p:spPr>
          <a:xfrm>
            <a:off x="4973443" y="1490962"/>
            <a:ext cx="15031844" cy="841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2795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- </a:t>
            </a:r>
            <a:r>
              <a:rPr lang="pt-PT" dirty="0"/>
              <a:t>Caramujo</a:t>
            </a:r>
            <a:endParaRPr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6C84EA7-4524-5BE3-8F5B-273ACC9E8196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Imagem 3" descr="Uma imagem com molusco, invertebrado, amêijoa&#10;&#10;Descrição gerada automaticamente">
            <a:extLst>
              <a:ext uri="{FF2B5EF4-FFF2-40B4-BE49-F238E27FC236}">
                <a16:creationId xmlns:a16="http://schemas.microsoft.com/office/drawing/2014/main" id="{3FCD1399-7D26-C244-678E-D04391F41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78" b="93522" l="52188" r="94688">
                        <a14:foregroundMark x1="53438" y1="56680" x2="52188" y2="47773"/>
                        <a14:foregroundMark x1="52188" y1="47773" x2="53125" y2="36842"/>
                        <a14:foregroundMark x1="53125" y1="36842" x2="54688" y2="31174"/>
                        <a14:foregroundMark x1="69375" y1="10526" x2="76563" y2="6883"/>
                        <a14:foregroundMark x1="76563" y1="6883" x2="83438" y2="6478"/>
                        <a14:foregroundMark x1="83438" y1="6478" x2="89688" y2="12146"/>
                        <a14:foregroundMark x1="67813" y1="87449" x2="70625" y2="92308"/>
                        <a14:foregroundMark x1="70625" y1="92308" x2="77813" y2="88664"/>
                        <a14:foregroundMark x1="77813" y1="88664" x2="78438" y2="87045"/>
                        <a14:foregroundMark x1="76563" y1="90688" x2="73750" y2="93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3"/>
          <a:stretch/>
        </p:blipFill>
        <p:spPr>
          <a:xfrm rot="16200000">
            <a:off x="14920331" y="544628"/>
            <a:ext cx="6869152" cy="1023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990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pt-PT" dirty="0"/>
              <a:t>-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CDEDD2C-DF69-5A78-05EF-D44C0FBE2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1"/>
          <a:stretch/>
        </p:blipFill>
        <p:spPr>
          <a:xfrm>
            <a:off x="1272361" y="0"/>
            <a:ext cx="21839276" cy="1149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0778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3</a:t>
            </a:r>
            <a:r>
              <a:rPr sz="6300" dirty="0"/>
              <a:t>.</a:t>
            </a:r>
            <a:r>
              <a:rPr lang="pt-PT" sz="6300" dirty="0"/>
              <a:t>5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Caramujo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2A7BED9-70AD-5052-8C32-642F7A115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17000"/>
            <a:ext cx="12192000" cy="64071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FA360A8-23C7-7698-3DEA-B1E15F159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2497950"/>
            <a:ext cx="121920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5027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3</a:t>
            </a:r>
            <a:r>
              <a:rPr sz="6300" dirty="0"/>
              <a:t>.</a:t>
            </a:r>
            <a:r>
              <a:rPr lang="pt-PT" sz="6300" dirty="0"/>
              <a:t>5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Caramujo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BDBB5064-083E-7CB1-8389-ED33AB897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2" t="26133" r="36768" b="12195"/>
          <a:stretch/>
        </p:blipFill>
        <p:spPr>
          <a:xfrm>
            <a:off x="6426818" y="505886"/>
            <a:ext cx="11530362" cy="1068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1503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3</a:t>
            </a:r>
            <a:r>
              <a:rPr sz="6300" dirty="0"/>
              <a:t>.</a:t>
            </a:r>
            <a:r>
              <a:rPr lang="pt-PT" sz="6300" dirty="0"/>
              <a:t>5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Caramujo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D40E1D0-3963-F41B-928F-24B0242F9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35" y="0"/>
            <a:ext cx="10752328" cy="1118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1689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185D00B-5399-5ED1-E192-68A9452BC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86" y="709267"/>
            <a:ext cx="10174323" cy="101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4175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4.1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r>
              <a:rPr lang="pt-PT" sz="6300" dirty="0"/>
              <a:t> Formas Geométricas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1F130D3-940D-D054-65F1-EDD53E384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87" y="18632"/>
            <a:ext cx="21718623" cy="1147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2887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4.1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r>
              <a:rPr lang="pt-PT" sz="6300" dirty="0"/>
              <a:t> Formas Geométricas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9D4AFA-4656-42C0-8FCC-6AA7625E9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51" y="0"/>
            <a:ext cx="2192689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6558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4.2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FF2F2AC-C9CD-738E-C540-5902792C9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71" y="0"/>
            <a:ext cx="2181845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0943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4.3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Grasshopper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Cubo Explodido</a:t>
            </a:r>
            <a:endParaRPr sz="6300" b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80F5319-1412-C0E0-5504-C3102A8B3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02956"/>
            <a:ext cx="12192000" cy="63690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7BD2A35-B69B-5324-1AA1-CEF69EE98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602956"/>
            <a:ext cx="12192000" cy="63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1774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4.3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Grasshopper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Cubo Explodido</a:t>
            </a:r>
            <a:endParaRPr sz="6300" b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E9A4933-5930-B34A-9F09-FA1BD296F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2956"/>
            <a:ext cx="12192000" cy="64008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6459BDC-E3FA-A55E-0EDD-33A86788F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602956"/>
            <a:ext cx="12192000" cy="63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0071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r>
              <a:rPr lang="pt-PT" sz="6300" dirty="0"/>
              <a:t> Plano Curvo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91FFD75-1C88-E6C7-4B84-F26E5CD1F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2006"/>
            <a:ext cx="12192000" cy="6388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080DEE9-BA51-51FB-EC47-062FF7C5D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602956"/>
            <a:ext cx="121920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9763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.1 -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0CAE723-FAEC-5FBC-9774-F656D1F4C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9"/>
          <a:stretch/>
        </p:blipFill>
        <p:spPr>
          <a:xfrm>
            <a:off x="1231060" y="0"/>
            <a:ext cx="2192187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62700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r>
              <a:rPr lang="pt-PT" sz="6300" dirty="0"/>
              <a:t> Plano Curvo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F98AEF3-4659-A997-F575-DBF3559BE2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46202" r="56397" b="11091"/>
          <a:stretch/>
        </p:blipFill>
        <p:spPr>
          <a:xfrm>
            <a:off x="6382214" y="1279960"/>
            <a:ext cx="11619571" cy="884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5567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4.5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r>
              <a:rPr lang="pt-PT" sz="6300" dirty="0"/>
              <a:t> Terreno 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Hipotético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13D03BB-FCA6-5D8C-C6AA-3A238D2EC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622006"/>
            <a:ext cx="12192000" cy="64071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1107A42-7A26-E62B-FD21-5A2502830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41056"/>
            <a:ext cx="121920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2957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4.5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r>
              <a:rPr lang="pt-PT" sz="6300" dirty="0"/>
              <a:t> Terreno 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Hipotético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295AB52-18F3-D002-CEAC-68DE47690A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8" t="40658" r="56158" b="32316"/>
          <a:stretch/>
        </p:blipFill>
        <p:spPr>
          <a:xfrm>
            <a:off x="5565954" y="1263333"/>
            <a:ext cx="13252092" cy="897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75011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4.6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r>
              <a:rPr lang="pt-PT" sz="6300" dirty="0"/>
              <a:t> Terreno Projeto</a:t>
            </a:r>
            <a:endParaRPr sz="6300" dirty="0"/>
          </a:p>
        </p:txBody>
      </p:sp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F3A47328-5267-D0C1-51F5-E021852E2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2006"/>
            <a:ext cx="12192000" cy="64071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2206CA0-8E12-DD3D-D4D0-4669700E7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622006"/>
            <a:ext cx="12192000" cy="640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54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4.6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r>
              <a:rPr lang="pt-PT" sz="6300" dirty="0"/>
              <a:t> Terreno Projeto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BBC1B68-8C72-ABC5-3D8A-25997B968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51" y="11151"/>
            <a:ext cx="2179689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56358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4.6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r>
              <a:rPr lang="pt-PT" sz="6300" dirty="0"/>
              <a:t> Terreno Projeto</a:t>
            </a:r>
            <a:endParaRPr sz="6300" dirty="0"/>
          </a:p>
        </p:txBody>
      </p:sp>
      <p:pic>
        <p:nvPicPr>
          <p:cNvPr id="3" name="Imagem 2" descr="Uma imagem com roupa de cama&#10;&#10;Descrição gerada automaticamente">
            <a:extLst>
              <a:ext uri="{FF2B5EF4-FFF2-40B4-BE49-F238E27FC236}">
                <a16:creationId xmlns:a16="http://schemas.microsoft.com/office/drawing/2014/main" id="{392E1834-B0D3-32A1-17F2-ABD9073FD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27" y="0"/>
            <a:ext cx="19587945" cy="9697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4412800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4.6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r>
              <a:rPr lang="pt-PT" sz="6300" dirty="0"/>
              <a:t> Terreno Projeto</a:t>
            </a:r>
            <a:endParaRPr sz="6300" dirty="0"/>
          </a:p>
        </p:txBody>
      </p:sp>
      <p:pic>
        <p:nvPicPr>
          <p:cNvPr id="4" name="Imagem 3" descr="Uma imagem com roupa de cama&#10;&#10;Descrição gerada automaticamente">
            <a:extLst>
              <a:ext uri="{FF2B5EF4-FFF2-40B4-BE49-F238E27FC236}">
                <a16:creationId xmlns:a16="http://schemas.microsoft.com/office/drawing/2014/main" id="{B1585968-210A-E2B6-B0A6-7F5575549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7" y="3404464"/>
            <a:ext cx="14044015" cy="5685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Uma imagem com texto&#10;&#10;Descrição gerada automaticamente">
            <a:extLst>
              <a:ext uri="{FF2B5EF4-FFF2-40B4-BE49-F238E27FC236}">
                <a16:creationId xmlns:a16="http://schemas.microsoft.com/office/drawing/2014/main" id="{88333E55-7356-31A8-DC2E-82D87505C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308" y="2758892"/>
            <a:ext cx="11110628" cy="6331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8446756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4.6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r>
              <a:rPr lang="pt-PT" sz="6300" dirty="0"/>
              <a:t> Terreno Projeto</a:t>
            </a:r>
            <a:endParaRPr sz="6300" dirty="0"/>
          </a:p>
        </p:txBody>
      </p:sp>
      <p:pic>
        <p:nvPicPr>
          <p:cNvPr id="4" name="Imagem 3" descr="Uma imagem com texto, imóvel&#10;&#10;Descrição gerada automaticamente">
            <a:extLst>
              <a:ext uri="{FF2B5EF4-FFF2-40B4-BE49-F238E27FC236}">
                <a16:creationId xmlns:a16="http://schemas.microsoft.com/office/drawing/2014/main" id="{D8F283DF-23D4-8907-8229-4A7016014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4"/>
          <a:stretch/>
        </p:blipFill>
        <p:spPr>
          <a:xfrm>
            <a:off x="-371221" y="2212981"/>
            <a:ext cx="13218780" cy="6583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Uma imagem com texto, envelope&#10;&#10;Descrição gerada automaticamente">
            <a:extLst>
              <a:ext uri="{FF2B5EF4-FFF2-40B4-BE49-F238E27FC236}">
                <a16:creationId xmlns:a16="http://schemas.microsoft.com/office/drawing/2014/main" id="{0A85D7F5-7236-2C54-6671-878DC4F13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744" y="2744727"/>
            <a:ext cx="11728704" cy="5520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390466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4.6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r>
              <a:rPr lang="pt-PT" sz="6300" dirty="0"/>
              <a:t> Terreno Projeto</a:t>
            </a:r>
            <a:endParaRPr sz="6300" dirty="0"/>
          </a:p>
        </p:txBody>
      </p:sp>
      <p:pic>
        <p:nvPicPr>
          <p:cNvPr id="10" name="Imagem 9" descr="Uma imagem com texto, decorado, motor&#10;&#10;Descrição gerada automaticamente">
            <a:extLst>
              <a:ext uri="{FF2B5EF4-FFF2-40B4-BE49-F238E27FC236}">
                <a16:creationId xmlns:a16="http://schemas.microsoft.com/office/drawing/2014/main" id="{4C5235CD-B1E0-C99B-FD0D-67FCFD1F3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8" y="2589430"/>
            <a:ext cx="11690732" cy="6311111"/>
          </a:xfrm>
          <a:prstGeom prst="rect">
            <a:avLst/>
          </a:prstGeom>
        </p:spPr>
      </p:pic>
      <p:pic>
        <p:nvPicPr>
          <p:cNvPr id="12" name="Imagem 11" descr="Uma imagem com vários&#10;&#10;Descrição gerada automaticamente">
            <a:extLst>
              <a:ext uri="{FF2B5EF4-FFF2-40B4-BE49-F238E27FC236}">
                <a16:creationId xmlns:a16="http://schemas.microsoft.com/office/drawing/2014/main" id="{87A55900-3F0F-42A0-2639-29AA6DF65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790"/>
          <a:stretch/>
        </p:blipFill>
        <p:spPr>
          <a:xfrm>
            <a:off x="12689302" y="4180291"/>
            <a:ext cx="11193430" cy="47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47336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4.6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r>
              <a:rPr lang="pt-PT" sz="6300" dirty="0"/>
              <a:t> Terreno Projeto</a:t>
            </a:r>
            <a:endParaRPr sz="6300" dirty="0"/>
          </a:p>
        </p:txBody>
      </p:sp>
      <p:pic>
        <p:nvPicPr>
          <p:cNvPr id="4" name="Imagem 3" descr="Uma imagem com texto, envelope&#10;&#10;Descrição gerada automaticamente">
            <a:extLst>
              <a:ext uri="{FF2B5EF4-FFF2-40B4-BE49-F238E27FC236}">
                <a16:creationId xmlns:a16="http://schemas.microsoft.com/office/drawing/2014/main" id="{8206367F-222E-8581-7BE4-235606696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306" y="979363"/>
            <a:ext cx="11267694" cy="926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Uma imagem com texto&#10;&#10;Descrição gerada automaticamente">
            <a:extLst>
              <a:ext uri="{FF2B5EF4-FFF2-40B4-BE49-F238E27FC236}">
                <a16:creationId xmlns:a16="http://schemas.microsoft.com/office/drawing/2014/main" id="{0FCF4E06-3A8E-EB5A-F8DF-CD32559DF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08" y="3237407"/>
            <a:ext cx="13174314" cy="5476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031800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.1 -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DBD3A40-00FB-D6E1-F695-7608FA72F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88" y="0"/>
            <a:ext cx="22531622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15461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4.6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r>
              <a:rPr lang="pt-PT" sz="6300" dirty="0"/>
              <a:t> Terreno Projeto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96FADF8-23F6-362B-713A-8A381D2C4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15" y="2926080"/>
            <a:ext cx="10810026" cy="592950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7C8070F-714E-E20D-1AB0-5C0879048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259" y="2926080"/>
            <a:ext cx="11969426" cy="59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974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4.6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r>
              <a:rPr lang="pt-PT" sz="6300" dirty="0"/>
              <a:t> Terreno Projeto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BE82777-FEAF-61B8-2FF8-862175BFE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7406"/>
            <a:ext cx="12192000" cy="63817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ED980C3-5F09-5915-409D-B51C90DEF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2609306"/>
            <a:ext cx="12192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09164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4.6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r>
              <a:rPr lang="pt-PT" sz="6300" dirty="0"/>
              <a:t> Terreno Projeto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743C199-2E56-2E02-4BCE-09C8FCA1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91" y="247954"/>
            <a:ext cx="20451337" cy="9946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7074221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4.6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 err="1"/>
              <a:t>Grasshopper</a:t>
            </a:r>
            <a:r>
              <a:rPr lang="pt-PT" sz="6300" dirty="0"/>
              <a:t> Terreno Projeto</a:t>
            </a:r>
            <a:endParaRPr sz="6300" dirty="0"/>
          </a:p>
        </p:txBody>
      </p:sp>
      <p:pic>
        <p:nvPicPr>
          <p:cNvPr id="4" name="Imagem 3" descr="Uma imagem com acessório&#10;&#10;Descrição gerada automaticamente">
            <a:extLst>
              <a:ext uri="{FF2B5EF4-FFF2-40B4-BE49-F238E27FC236}">
                <a16:creationId xmlns:a16="http://schemas.microsoft.com/office/drawing/2014/main" id="{55B6B27B-ECF5-9B6A-5978-A6808F1C4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1506158"/>
            <a:ext cx="10186416" cy="8743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Uma imagem com texto, envelope, acessório&#10;&#10;Descrição gerada automaticamente">
            <a:extLst>
              <a:ext uri="{FF2B5EF4-FFF2-40B4-BE49-F238E27FC236}">
                <a16:creationId xmlns:a16="http://schemas.microsoft.com/office/drawing/2014/main" id="{A3C41A61-7775-2698-8A85-05C3AFAE1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47" y="2138921"/>
            <a:ext cx="14133653" cy="717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2493544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</a:t>
            </a:r>
            <a:r>
              <a:rPr lang="pt-PT" dirty="0"/>
              <a:t>  </a:t>
            </a:r>
            <a:r>
              <a:rPr dirty="0"/>
              <a:t>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Conchas Bivalves</a:t>
            </a:r>
            <a:endParaRPr dirty="0"/>
          </a:p>
        </p:txBody>
      </p:sp>
      <p:pic>
        <p:nvPicPr>
          <p:cNvPr id="4" name="Imagem 3" descr="Uma imagem com faca, arma, loiça&#10;&#10;Descrição gerada automaticamente">
            <a:extLst>
              <a:ext uri="{FF2B5EF4-FFF2-40B4-BE49-F238E27FC236}">
                <a16:creationId xmlns:a16="http://schemas.microsoft.com/office/drawing/2014/main" id="{BD5EC46A-AF9A-DA7C-5742-B49651FE6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4" r="16775"/>
          <a:stretch/>
        </p:blipFill>
        <p:spPr>
          <a:xfrm>
            <a:off x="11442175" y="410530"/>
            <a:ext cx="4270455" cy="396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Uma imagem com faca, arma, loiça&#10;&#10;Descrição gerada automaticamente">
            <a:extLst>
              <a:ext uri="{FF2B5EF4-FFF2-40B4-BE49-F238E27FC236}">
                <a16:creationId xmlns:a16="http://schemas.microsoft.com/office/drawing/2014/main" id="{018DB999-6257-9717-4973-012998706F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r="14661"/>
          <a:stretch/>
        </p:blipFill>
        <p:spPr>
          <a:xfrm>
            <a:off x="15712630" y="352770"/>
            <a:ext cx="4553712" cy="4593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73A273B-DA16-6F85-A25F-C595976E51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0" r="8648"/>
          <a:stretch/>
        </p:blipFill>
        <p:spPr>
          <a:xfrm>
            <a:off x="19983085" y="639130"/>
            <a:ext cx="4553713" cy="351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 descr="Uma imagem com engrenagem, utensílios de metal&#10;&#10;Descrição gerada automaticamente">
            <a:extLst>
              <a:ext uri="{FF2B5EF4-FFF2-40B4-BE49-F238E27FC236}">
                <a16:creationId xmlns:a16="http://schemas.microsoft.com/office/drawing/2014/main" id="{599C7734-0703-CD00-28A7-7495348CE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914" y="6233190"/>
            <a:ext cx="5886450" cy="396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 descr="Uma imagem com engrenagem&#10;&#10;Descrição gerada automaticamente">
            <a:extLst>
              <a:ext uri="{FF2B5EF4-FFF2-40B4-BE49-F238E27FC236}">
                <a16:creationId xmlns:a16="http://schemas.microsoft.com/office/drawing/2014/main" id="{0D7B1F9F-BC31-5633-E6AE-FB26499AF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486" y="6376065"/>
            <a:ext cx="5949950" cy="368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2094331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</a:t>
            </a:r>
            <a:r>
              <a:rPr lang="pt-PT" dirty="0"/>
              <a:t>  </a:t>
            </a:r>
            <a:r>
              <a:rPr dirty="0"/>
              <a:t>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Mexilhão</a:t>
            </a:r>
            <a:endParaRPr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A9F348A-5963-DB71-E6B1-DFFF2F09CB4B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" name="Imagem 4" descr="Uma imagem com invertebrado, molusco, mexilhão&#10;&#10;Descrição gerada automaticamente">
            <a:extLst>
              <a:ext uri="{FF2B5EF4-FFF2-40B4-BE49-F238E27FC236}">
                <a16:creationId xmlns:a16="http://schemas.microsoft.com/office/drawing/2014/main" id="{39581E1A-7D53-574A-0123-2C631A881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385"/>
          <a:stretch/>
        </p:blipFill>
        <p:spPr>
          <a:xfrm>
            <a:off x="12355552" y="-404095"/>
            <a:ext cx="9946887" cy="1206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34550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5.1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Mexilhão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2C8960A-E8B0-54B7-C1F3-8CE8911C2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" y="2661810"/>
            <a:ext cx="12160250" cy="64262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D05EF0F-93F0-F1AD-8833-495F766FA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2628356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2621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5.1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Mexilhão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AAAC907-CED9-1B70-F7C5-0904DC5CB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356"/>
            <a:ext cx="12192000" cy="64008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AD03442-DD09-B247-BEF9-3D24CFDB8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628356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40886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5.1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Mexilhão</a:t>
            </a:r>
            <a:endParaRPr sz="6300" dirty="0"/>
          </a:p>
        </p:txBody>
      </p:sp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D5AACD48-9C47-F3E2-23DC-A03D5F855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60" y="-15963"/>
            <a:ext cx="14429678" cy="11504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7767375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5.1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Mexilhão</a:t>
            </a:r>
            <a:endParaRPr sz="6300" dirty="0"/>
          </a:p>
        </p:txBody>
      </p:sp>
      <p:pic>
        <p:nvPicPr>
          <p:cNvPr id="3" name="Imagem 2" descr="Uma imagem com faca, arma, loiça&#10;&#10;Descrição gerada automaticamente">
            <a:extLst>
              <a:ext uri="{FF2B5EF4-FFF2-40B4-BE49-F238E27FC236}">
                <a16:creationId xmlns:a16="http://schemas.microsoft.com/office/drawing/2014/main" id="{A1DC906D-A706-EFF2-26CB-FB701C5A5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497" y="1759112"/>
            <a:ext cx="14107006" cy="8171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76540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.1 -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B7F956E-836A-B9DA-6929-47906700BE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7"/>
          <a:stretch/>
        </p:blipFill>
        <p:spPr>
          <a:xfrm>
            <a:off x="1257422" y="0"/>
            <a:ext cx="2186915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21962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</a:t>
            </a:r>
            <a:r>
              <a:rPr lang="pt-PT" dirty="0"/>
              <a:t>  </a:t>
            </a:r>
            <a:r>
              <a:rPr dirty="0"/>
              <a:t>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Ameijoa</a:t>
            </a:r>
            <a:endParaRPr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A9F348A-5963-DB71-E6B1-DFFF2F09CB4B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Imagem 3" descr="Uma imagem com prato, molusco, amêijoa, fruta&#10;&#10;Descrição gerada automaticamente">
            <a:extLst>
              <a:ext uri="{FF2B5EF4-FFF2-40B4-BE49-F238E27FC236}">
                <a16:creationId xmlns:a16="http://schemas.microsoft.com/office/drawing/2014/main" id="{D1C84088-495E-74F9-5813-D147453C3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9" b="89899" l="5000" r="96000">
                        <a14:foregroundMark x1="2086" y1="57576" x2="1918" y2="58021"/>
                        <a14:foregroundMark x1="2238" y1="57172" x2="2086" y2="57576"/>
                        <a14:foregroundMark x1="8096" y1="41660" x2="2238" y2="57172"/>
                        <a14:foregroundMark x1="3610" y1="60660" x2="5000" y2="62626"/>
                        <a14:foregroundMark x1="5000" y1="62626" x2="10857" y2="66263"/>
                        <a14:foregroundMark x1="76857" y1="66869" x2="83857" y2="66869"/>
                        <a14:foregroundMark x1="87286" y1="65657" x2="92571" y2="63030"/>
                        <a14:foregroundMark x1="92571" y1="63030" x2="97000" y2="58586"/>
                        <a14:foregroundMark x1="97000" y1="58586" x2="96000" y2="50505"/>
                        <a14:foregroundMark x1="96000" y1="50505" x2="90000" y2="41818"/>
                        <a14:backgroundMark x1="8857" y1="39192" x2="8857" y2="39192"/>
                        <a14:backgroundMark x1="9429" y1="36364" x2="9571" y2="37172"/>
                        <a14:backgroundMark x1="9571" y1="37374" x2="9571" y2="37374"/>
                        <a14:backgroundMark x1="10286" y1="35556" x2="6714" y2="40000"/>
                        <a14:backgroundMark x1="286" y1="58586" x2="1286" y2="58586"/>
                        <a14:backgroundMark x1="2000" y1="57172" x2="2000" y2="57172"/>
                        <a14:backgroundMark x1="2571" y1="57576" x2="2571" y2="57576"/>
                        <a14:backgroundMark x1="1429" y1="58586" x2="1571" y2="58990"/>
                        <a14:backgroundMark x1="1571" y1="57980" x2="1429" y2="60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8975" y="1466637"/>
            <a:ext cx="11738518" cy="830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56540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5.2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Ameijoa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FD6AF10-5373-D9D0-35C2-3CF3C1156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356"/>
            <a:ext cx="12192000" cy="64452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C82470E-01D6-E169-CCB5-CAD16C44F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2628356"/>
            <a:ext cx="12192000" cy="640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22322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5.2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Ameijoa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E264482-45DE-24A4-6301-E7A0A45F1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71" y="0"/>
            <a:ext cx="2181845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99881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5.2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Ameijoa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022CC1-388D-35F8-C4A2-3BCD5261D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557" y="-82864"/>
            <a:ext cx="16778883" cy="11571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5229046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5.2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Ameijoa</a:t>
            </a:r>
            <a:endParaRPr sz="6300" dirty="0"/>
          </a:p>
        </p:txBody>
      </p:sp>
      <p:pic>
        <p:nvPicPr>
          <p:cNvPr id="3" name="Imagem 2" descr="Uma imagem com loiça&#10;&#10;Descrição gerada automaticamente">
            <a:extLst>
              <a:ext uri="{FF2B5EF4-FFF2-40B4-BE49-F238E27FC236}">
                <a16:creationId xmlns:a16="http://schemas.microsoft.com/office/drawing/2014/main" id="{9060E557-B29E-7E89-1668-85D98F78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80" y="1533289"/>
            <a:ext cx="11978639" cy="8490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027208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</a:t>
            </a:r>
            <a:r>
              <a:rPr lang="pt-PT" dirty="0"/>
              <a:t>  </a:t>
            </a:r>
            <a:r>
              <a:rPr dirty="0"/>
              <a:t>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5.3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sz="9600" dirty="0"/>
              <a:t>Vieira</a:t>
            </a:r>
            <a:endParaRPr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A9F348A-5963-DB71-E6B1-DFFF2F09CB4B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7" name="Imagem 6" descr="Uma imagem com molusco, invertebrado, escuro, vieira&#10;&#10;Descrição gerada automaticamente">
            <a:extLst>
              <a:ext uri="{FF2B5EF4-FFF2-40B4-BE49-F238E27FC236}">
                <a16:creationId xmlns:a16="http://schemas.microsoft.com/office/drawing/2014/main" id="{C9B78A35-8453-6FC4-1786-77E150039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856" y="1361802"/>
            <a:ext cx="11155680" cy="87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75453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5.3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Vieira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1C959BE-9348-CF63-6209-5C69A1DB8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4706"/>
            <a:ext cx="12192000" cy="64008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A94EB0B-C16F-B480-D224-C076FE598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628356"/>
            <a:ext cx="12192000" cy="640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98764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5.3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Vieira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608D72-71EF-460F-ABB8-3EACD81BF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62" y="0"/>
            <a:ext cx="1867607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17605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5.3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Vieira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AC7B97-417D-AA59-E916-A493700E6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24139"/>
            <a:ext cx="14909800" cy="11064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4390516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</a:t>
            </a:r>
            <a:r>
              <a:rPr lang="pt-PT" dirty="0"/>
              <a:t>  </a:t>
            </a:r>
            <a:r>
              <a:rPr dirty="0"/>
              <a:t>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Ostra</a:t>
            </a:r>
            <a:endParaRPr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A9F348A-5963-DB71-E6B1-DFFF2F09CB4B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6" name="Imagem 5" descr="Uma imagem com invertebrado, molusco, ostra&#10;&#10;Descrição gerada automaticamente">
            <a:extLst>
              <a:ext uri="{FF2B5EF4-FFF2-40B4-BE49-F238E27FC236}">
                <a16:creationId xmlns:a16="http://schemas.microsoft.com/office/drawing/2014/main" id="{89F6CCC0-3F0D-C3A3-D1B0-3A7FBBB95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708" y="1984915"/>
            <a:ext cx="10217764" cy="77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7815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.1 - </a:t>
            </a:r>
            <a:r>
              <a:rPr lang="en-GB" dirty="0"/>
              <a:t>POLIEDROS</a:t>
            </a:r>
            <a:endParaRPr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AC5DF27-73C0-7675-D0A1-D83503BE4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5"/>
          <a:stretch/>
        </p:blipFill>
        <p:spPr>
          <a:xfrm>
            <a:off x="11418629" y="5834765"/>
            <a:ext cx="6480000" cy="5654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3DC6FC-4F46-6585-6E49-8517F8FFA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629" y="16752"/>
            <a:ext cx="6480000" cy="5865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Uma imagem com envelope, imóvel&#10;&#10;Descrição gerada automaticamente">
            <a:extLst>
              <a:ext uri="{FF2B5EF4-FFF2-40B4-BE49-F238E27FC236}">
                <a16:creationId xmlns:a16="http://schemas.microsoft.com/office/drawing/2014/main" id="{A90C42BC-4893-4AEF-6004-6115A4A59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372" y="-54617"/>
            <a:ext cx="6480000" cy="5521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 descr="Uma imagem com edifício, cúpula, papel de embrulho&#10;&#10;Descrição gerada automaticamente">
            <a:extLst>
              <a:ext uri="{FF2B5EF4-FFF2-40B4-BE49-F238E27FC236}">
                <a16:creationId xmlns:a16="http://schemas.microsoft.com/office/drawing/2014/main" id="{D09656B4-2D8D-0A39-FC3F-314CB680D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629" y="6121019"/>
            <a:ext cx="6480000" cy="5367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0489445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Ostra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46C01E-14B6-7FF3-3B6B-0FBC4667D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356"/>
            <a:ext cx="12192000" cy="64071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4F74447-D902-66C9-87E9-895EA445D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700" y="2628356"/>
            <a:ext cx="121793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21611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Ostra</a:t>
            </a:r>
            <a:endParaRPr sz="6300" dirty="0"/>
          </a:p>
        </p:txBody>
      </p:sp>
      <p:pic>
        <p:nvPicPr>
          <p:cNvPr id="6" name="Imagem 5" descr="Uma imagem com texto&#10;&#10;Descrição gerada automaticamente">
            <a:extLst>
              <a:ext uri="{FF2B5EF4-FFF2-40B4-BE49-F238E27FC236}">
                <a16:creationId xmlns:a16="http://schemas.microsoft.com/office/drawing/2014/main" id="{B6DF6A49-93C4-5BD9-8184-EBF1CAF89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647406"/>
            <a:ext cx="12192000" cy="63881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9D82F57-463A-0F3B-B0C0-C339DB742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77556"/>
            <a:ext cx="12192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80698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Ostra</a:t>
            </a:r>
            <a:endParaRPr sz="6300" dirty="0"/>
          </a:p>
        </p:txBody>
      </p:sp>
      <p:pic>
        <p:nvPicPr>
          <p:cNvPr id="5" name="Imagem 4" descr="Uma imagem com texto&#10;&#10;Descrição gerada automaticamente">
            <a:extLst>
              <a:ext uri="{FF2B5EF4-FFF2-40B4-BE49-F238E27FC236}">
                <a16:creationId xmlns:a16="http://schemas.microsoft.com/office/drawing/2014/main" id="{54F96620-3D06-1A80-2BEC-6D197C4F8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15" y="0"/>
            <a:ext cx="11631168" cy="11399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6895749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Ostra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57B409B-A039-FBB4-B3A6-94560CF4D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821" y="-21265"/>
            <a:ext cx="8252355" cy="11218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8944887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Ostra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C89E312-A5A2-7136-0E47-DC7090514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9" y="2666456"/>
            <a:ext cx="12192000" cy="63881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E693EE9-EBB7-D081-CBAE-3803AABD9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301" y="2647406"/>
            <a:ext cx="12192000" cy="640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99335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Ostra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5BD8E0D-5E61-FA59-AA3E-82A7C2D7B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3756"/>
            <a:ext cx="12192000" cy="63817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38B158-8275-9E29-B7B4-287D76D88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2666456"/>
            <a:ext cx="12192000" cy="63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64056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Ostra</a:t>
            </a:r>
            <a:endParaRPr sz="6300" dirty="0"/>
          </a:p>
        </p:txBody>
      </p:sp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E3C0C1CB-7262-49B1-2AE5-C7E985009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04" y="1817845"/>
            <a:ext cx="20559352" cy="8405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4806496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5.4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Ostra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4AA75ED-FE5E-DF15-6A6F-3DC3C4A0B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6" y="0"/>
            <a:ext cx="21471466" cy="11226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4824774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sz="13900" dirty="0"/>
              <a:t>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sz="101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Concha Caramujo em </a:t>
            </a:r>
            <a:r>
              <a:rPr lang="pt-PT" sz="101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Grasshopper</a:t>
            </a:r>
            <a:endParaRPr lang="pt-PT" sz="10100" b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8843403-547D-DEF0-DF8F-C9BD57017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26" y="99285"/>
            <a:ext cx="12253087" cy="1129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31653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/>
              <a:t> </a:t>
            </a:r>
            <a:r>
              <a:rPr lang="pt-PT" sz="6300" dirty="0"/>
              <a:t>    </a:t>
            </a: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6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Concha Caramujo em </a:t>
            </a:r>
            <a:r>
              <a:rPr lang="pt-PT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Grasshopper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6582F55-3118-5272-2B27-761809FE0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9306"/>
            <a:ext cx="12192000" cy="64071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9BAD64A-4CC8-C7C3-4376-35A34550F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602956"/>
            <a:ext cx="12192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2685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en-GB" sz="6300" dirty="0"/>
              <a:t>2</a:t>
            </a:r>
            <a:r>
              <a:rPr sz="6300" dirty="0"/>
              <a:t>.1</a:t>
            </a:r>
            <a:r>
              <a:rPr lang="pt-PT" sz="6300" dirty="0"/>
              <a:t>.1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en-GB" sz="6300" dirty="0" err="1"/>
              <a:t>Cubo</a:t>
            </a:r>
            <a:r>
              <a:rPr lang="en-GB" sz="6300" dirty="0"/>
              <a:t> </a:t>
            </a:r>
            <a:r>
              <a:rPr lang="en-GB" sz="6300" dirty="0" err="1"/>
              <a:t>Truncado</a:t>
            </a:r>
            <a:r>
              <a:rPr lang="en-GB" sz="6300" dirty="0"/>
              <a:t> a 1/3 da </a:t>
            </a:r>
            <a:r>
              <a:rPr lang="en-GB" sz="6300" dirty="0" err="1"/>
              <a:t>Aresta</a:t>
            </a:r>
            <a:r>
              <a:rPr lang="en-GB" sz="6300" dirty="0"/>
              <a:t> (</a:t>
            </a:r>
            <a:r>
              <a:rPr lang="en-GB" sz="6300" dirty="0" err="1"/>
              <a:t>Processo</a:t>
            </a:r>
            <a:r>
              <a:rPr lang="en-GB" sz="6300" dirty="0"/>
              <a:t>)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D755923-12D2-43AC-078E-F6F8BFC19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51" y="0"/>
            <a:ext cx="2192689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88348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/>
              <a:t> </a:t>
            </a:r>
            <a:r>
              <a:rPr lang="pt-PT" sz="6300" dirty="0"/>
              <a:t>    </a:t>
            </a: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6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Concha Caramujo em </a:t>
            </a:r>
            <a:r>
              <a:rPr lang="pt-PT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Grasshopper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1BC8608-A05D-0764-85FC-8C7FF5BAE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02956"/>
            <a:ext cx="12192000" cy="64198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01478EB-51E1-0166-09B4-098125428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2602956"/>
            <a:ext cx="12236450" cy="63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81570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/>
              <a:t> </a:t>
            </a:r>
            <a:r>
              <a:rPr lang="pt-PT" sz="6300" dirty="0"/>
              <a:t>    </a:t>
            </a: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6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Concha Caramujo em </a:t>
            </a:r>
            <a:r>
              <a:rPr lang="pt-PT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Grasshopper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43AC05B-4E7B-5753-A5A4-1525950A0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359840"/>
            <a:ext cx="11154283" cy="1092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85452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</a:t>
            </a:r>
            <a:r>
              <a:rPr lang="pt-PT" dirty="0"/>
              <a:t>  </a:t>
            </a:r>
            <a:r>
              <a:rPr dirty="0"/>
              <a:t>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7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Corais</a:t>
            </a:r>
            <a:endParaRPr dirty="0"/>
          </a:p>
        </p:txBody>
      </p:sp>
      <p:pic>
        <p:nvPicPr>
          <p:cNvPr id="4" name="Imagem 3" descr="Uma imagem com utensílios de metal, engrenagem&#10;&#10;Descrição gerada automaticamente">
            <a:extLst>
              <a:ext uri="{FF2B5EF4-FFF2-40B4-BE49-F238E27FC236}">
                <a16:creationId xmlns:a16="http://schemas.microsoft.com/office/drawing/2014/main" id="{821DDF66-8290-E6C8-5C8D-2C0BB71CF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697" y="350603"/>
            <a:ext cx="5883350" cy="5393787"/>
          </a:xfrm>
          <a:prstGeom prst="rect">
            <a:avLst/>
          </a:prstGeom>
        </p:spPr>
      </p:pic>
      <p:pic>
        <p:nvPicPr>
          <p:cNvPr id="6" name="Imagem 5" descr="Uma imagem com utensílios de metal&#10;&#10;Descrição gerada automaticamente">
            <a:extLst>
              <a:ext uri="{FF2B5EF4-FFF2-40B4-BE49-F238E27FC236}">
                <a16:creationId xmlns:a16="http://schemas.microsoft.com/office/drawing/2014/main" id="{960B366E-6851-146C-3CC4-80FB01804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261" y="350603"/>
            <a:ext cx="6373739" cy="5393787"/>
          </a:xfrm>
          <a:prstGeom prst="rect">
            <a:avLst/>
          </a:prstGeom>
        </p:spPr>
      </p:pic>
      <p:pic>
        <p:nvPicPr>
          <p:cNvPr id="8" name="Imagem 7" descr="Uma imagem com dónute, decorado, vegetal&#10;&#10;Descrição gerada automaticamente">
            <a:extLst>
              <a:ext uri="{FF2B5EF4-FFF2-40B4-BE49-F238E27FC236}">
                <a16:creationId xmlns:a16="http://schemas.microsoft.com/office/drawing/2014/main" id="{101C7FB4-7893-D797-B7A5-AD75018E6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708" y="5997269"/>
            <a:ext cx="6526740" cy="5403860"/>
          </a:xfrm>
          <a:prstGeom prst="rect">
            <a:avLst/>
          </a:prstGeom>
        </p:spPr>
      </p:pic>
      <p:pic>
        <p:nvPicPr>
          <p:cNvPr id="10" name="Imagem 9" descr="Uma imagem com branco, decorado, vegetal&#10;&#10;Descrição gerada automaticamente">
            <a:extLst>
              <a:ext uri="{FF2B5EF4-FFF2-40B4-BE49-F238E27FC236}">
                <a16:creationId xmlns:a16="http://schemas.microsoft.com/office/drawing/2014/main" id="{8321BE78-548A-04AB-5F33-5CC8C880A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414" y="5919691"/>
            <a:ext cx="5331431" cy="539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06194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7.1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Coral 1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7" name="Imagem 6" descr="Uma imagem com utensílios de metal, engrenagem&#10;&#10;Descrição gerada automaticamente">
            <a:extLst>
              <a:ext uri="{FF2B5EF4-FFF2-40B4-BE49-F238E27FC236}">
                <a16:creationId xmlns:a16="http://schemas.microsoft.com/office/drawing/2014/main" id="{4969D00D-DA13-2EB4-BD95-9293134AB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7623" y="58728"/>
            <a:ext cx="12467494" cy="114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02245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7.1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Coral 1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152319A9-5EDC-6720-55B4-2788A7244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09306"/>
            <a:ext cx="12192000" cy="64071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CAEA77C-AC50-02AD-64C4-1772CEB05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609306"/>
            <a:ext cx="121920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55563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7.1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Coral 1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CDD0800-70E2-826A-CAC5-4DF5DE96C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609306"/>
            <a:ext cx="12192000" cy="64262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DD3EEFF-72D7-0FB7-3227-504693E3E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9306"/>
            <a:ext cx="121920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39058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7.1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Coral 1</a:t>
            </a:r>
            <a:endParaRPr sz="6300" dirty="0"/>
          </a:p>
        </p:txBody>
      </p:sp>
      <p:pic>
        <p:nvPicPr>
          <p:cNvPr id="3" name="Imagem 2" descr="Uma imagem com utensílios de metal, engrenagem&#10;&#10;Descrição gerada automaticamente">
            <a:extLst>
              <a:ext uri="{FF2B5EF4-FFF2-40B4-BE49-F238E27FC236}">
                <a16:creationId xmlns:a16="http://schemas.microsoft.com/office/drawing/2014/main" id="{0CEDCBA1-8192-B9F4-F837-81BA03155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891" y="0"/>
            <a:ext cx="10962216" cy="113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88355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7.1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Coral 1</a:t>
            </a:r>
            <a:endParaRPr sz="6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062987-D4AD-8E18-2FEA-5B7D24CE8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74" y="0"/>
            <a:ext cx="11703051" cy="1115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78670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7.2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Coral 2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3" name="Imagem 2" descr="Uma imagem com utensílios de metal&#10;&#10;Descrição gerada automaticamente">
            <a:extLst>
              <a:ext uri="{FF2B5EF4-FFF2-40B4-BE49-F238E27FC236}">
                <a16:creationId xmlns:a16="http://schemas.microsoft.com/office/drawing/2014/main" id="{E3D903A6-0217-E044-B349-C9C6D7503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55" y="203202"/>
            <a:ext cx="12806278" cy="108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81310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300" dirty="0" err="1"/>
              <a:t>Exerc</a:t>
            </a:r>
            <a:r>
              <a:rPr sz="6300" dirty="0"/>
              <a:t>. </a:t>
            </a:r>
            <a:r>
              <a:rPr lang="pt-PT" sz="6300" dirty="0"/>
              <a:t>7.2</a:t>
            </a:r>
            <a:r>
              <a:rPr sz="6300" dirty="0"/>
              <a:t> </a:t>
            </a:r>
            <a:r>
              <a:rPr lang="pt-PT" sz="6300" dirty="0"/>
              <a:t>–</a:t>
            </a:r>
            <a:r>
              <a:rPr sz="6300" dirty="0"/>
              <a:t> </a:t>
            </a:r>
            <a:r>
              <a:rPr lang="pt-PT" sz="6300" dirty="0"/>
              <a:t>Coral 2 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63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en-GB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r>
              <a:rPr lang="pt-PT" sz="63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sz="6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A27043-A4A5-209E-FB38-EE406B24A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33" y="304803"/>
            <a:ext cx="20895733" cy="1088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5680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1004</Words>
  <Application>Microsoft Office PowerPoint</Application>
  <PresentationFormat>Personalizados</PresentationFormat>
  <Paragraphs>163</Paragraphs>
  <Slides>109</Slides>
  <Notes>17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109</vt:i4>
      </vt:variant>
    </vt:vector>
  </HeadingPairs>
  <TitlesOfParts>
    <vt:vector size="114" baseType="lpstr">
      <vt:lpstr>Helvetica</vt:lpstr>
      <vt:lpstr>Helvetica Neue</vt:lpstr>
      <vt:lpstr>Helvetica Neue Light</vt:lpstr>
      <vt:lpstr>Helvetica Neue Medium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Nuno Miguel Alão Soares Gomes</dc:creator>
  <cp:lastModifiedBy>Sara Pinto Rocha Mendes</cp:lastModifiedBy>
  <cp:revision>50</cp:revision>
  <dcterms:modified xsi:type="dcterms:W3CDTF">2022-12-24T15:59:52Z</dcterms:modified>
</cp:coreProperties>
</file>