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6"/>
  </p:notesMasterIdLst>
  <p:sldIdLst>
    <p:sldId id="256" r:id="rId2"/>
    <p:sldId id="325" r:id="rId3"/>
    <p:sldId id="258" r:id="rId4"/>
    <p:sldId id="262" r:id="rId5"/>
    <p:sldId id="270" r:id="rId6"/>
    <p:sldId id="266" r:id="rId7"/>
    <p:sldId id="268" r:id="rId8"/>
    <p:sldId id="267" r:id="rId9"/>
    <p:sldId id="269" r:id="rId10"/>
    <p:sldId id="265" r:id="rId11"/>
    <p:sldId id="271" r:id="rId12"/>
    <p:sldId id="272" r:id="rId13"/>
    <p:sldId id="274" r:id="rId14"/>
    <p:sldId id="345" r:id="rId15"/>
    <p:sldId id="344" r:id="rId16"/>
    <p:sldId id="343" r:id="rId17"/>
    <p:sldId id="346" r:id="rId18"/>
    <p:sldId id="323" r:id="rId19"/>
    <p:sldId id="259" r:id="rId20"/>
    <p:sldId id="327" r:id="rId21"/>
    <p:sldId id="260" r:id="rId22"/>
    <p:sldId id="324" r:id="rId23"/>
    <p:sldId id="280" r:id="rId24"/>
    <p:sldId id="328" r:id="rId25"/>
    <p:sldId id="275" r:id="rId26"/>
    <p:sldId id="278" r:id="rId27"/>
    <p:sldId id="277" r:id="rId28"/>
    <p:sldId id="329" r:id="rId29"/>
    <p:sldId id="276" r:id="rId30"/>
    <p:sldId id="283" r:id="rId31"/>
    <p:sldId id="281" r:id="rId32"/>
    <p:sldId id="289" r:id="rId33"/>
    <p:sldId id="288" r:id="rId34"/>
    <p:sldId id="282" r:id="rId35"/>
    <p:sldId id="326" r:id="rId36"/>
    <p:sldId id="292" r:id="rId37"/>
    <p:sldId id="285" r:id="rId38"/>
    <p:sldId id="286" r:id="rId39"/>
    <p:sldId id="290" r:id="rId40"/>
    <p:sldId id="293" r:id="rId41"/>
    <p:sldId id="295" r:id="rId42"/>
    <p:sldId id="334" r:id="rId43"/>
    <p:sldId id="297" r:id="rId44"/>
    <p:sldId id="335" r:id="rId45"/>
    <p:sldId id="299" r:id="rId46"/>
    <p:sldId id="301" r:id="rId47"/>
    <p:sldId id="330" r:id="rId48"/>
    <p:sldId id="308" r:id="rId49"/>
    <p:sldId id="310" r:id="rId50"/>
    <p:sldId id="322" r:id="rId51"/>
    <p:sldId id="303" r:id="rId52"/>
    <p:sldId id="311" r:id="rId53"/>
    <p:sldId id="331" r:id="rId54"/>
    <p:sldId id="313" r:id="rId55"/>
    <p:sldId id="304" r:id="rId56"/>
    <p:sldId id="284" r:id="rId57"/>
    <p:sldId id="307" r:id="rId58"/>
    <p:sldId id="332" r:id="rId59"/>
    <p:sldId id="314" r:id="rId60"/>
    <p:sldId id="306" r:id="rId61"/>
    <p:sldId id="315" r:id="rId62"/>
    <p:sldId id="316" r:id="rId63"/>
    <p:sldId id="317" r:id="rId64"/>
    <p:sldId id="333" r:id="rId65"/>
    <p:sldId id="305" r:id="rId66"/>
    <p:sldId id="319" r:id="rId67"/>
    <p:sldId id="318" r:id="rId68"/>
    <p:sldId id="320" r:id="rId69"/>
    <p:sldId id="336" r:id="rId70"/>
    <p:sldId id="338" r:id="rId71"/>
    <p:sldId id="337" r:id="rId72"/>
    <p:sldId id="339" r:id="rId73"/>
    <p:sldId id="341" r:id="rId74"/>
    <p:sldId id="342" r:id="rId7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228" autoAdjust="0"/>
    <p:restoredTop sz="94660"/>
  </p:normalViewPr>
  <p:slideViewPr>
    <p:cSldViewPr snapToGrid="0">
      <p:cViewPr>
        <p:scale>
          <a:sx n="25" d="100"/>
          <a:sy n="25" d="100"/>
        </p:scale>
        <p:origin x="618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8021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0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2.1</a:t>
            </a:r>
            <a:r>
              <a:rPr dirty="0"/>
              <a:t>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28982" r="8297" b="14979"/>
          <a:stretch/>
        </p:blipFill>
        <p:spPr>
          <a:xfrm>
            <a:off x="3246119" y="1097280"/>
            <a:ext cx="18796393" cy="98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9946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</a:t>
            </a:r>
            <a:r>
              <a:rPr lang="pt-PT"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2</a:t>
            </a:r>
            <a:r>
              <a:rPr sz="10000" dirty="0"/>
              <a:t>.1</a:t>
            </a:r>
            <a:r>
              <a:rPr lang="pt-PT" sz="10000" dirty="0"/>
              <a:t>.1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en-GB" sz="10000" dirty="0"/>
              <a:t>CUBO TRUNCADO</a:t>
            </a:r>
            <a:endParaRPr sz="10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331" y="-360682"/>
            <a:ext cx="25408184" cy="123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93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3259" y="120327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3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.1</a:t>
            </a:r>
            <a:r>
              <a:rPr lang="pt-PT" sz="21100" dirty="0" smtClean="0"/>
              <a:t>.2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DO CUBO TRUNCADO</a:t>
            </a:r>
            <a:endParaRPr sz="211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369" y="0"/>
            <a:ext cx="24791370" cy="120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2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9946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4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</a:t>
            </a:r>
            <a:r>
              <a:rPr lang="pt-PT" sz="21100" dirty="0" smtClean="0"/>
              <a:t>2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 smtClean="0"/>
              <a:t>DODECAEDRO TRUNCADO</a:t>
            </a:r>
            <a:endParaRPr sz="211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132" y="0"/>
            <a:ext cx="25251933" cy="11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86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9946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</a:t>
            </a:r>
            <a:r>
              <a:rPr lang="pt-PT" sz="21100" dirty="0" smtClean="0"/>
              <a:t>2.1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</a:t>
            </a:r>
            <a:r>
              <a:rPr lang="en-GB" sz="21100" dirty="0" smtClean="0"/>
              <a:t>DE </a:t>
            </a:r>
            <a:r>
              <a:rPr lang="en-GB" sz="21100" dirty="0" smtClean="0"/>
              <a:t>DODECAEDRO </a:t>
            </a:r>
            <a:r>
              <a:rPr lang="en-GB" sz="21100" dirty="0" smtClean="0"/>
              <a:t>TRUNCADO</a:t>
            </a:r>
            <a:endParaRPr sz="211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0435" y="-412955"/>
            <a:ext cx="29836454" cy="12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834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9946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</a:t>
            </a:r>
            <a:r>
              <a:rPr lang="pt-PT" sz="21100" dirty="0" smtClean="0"/>
              <a:t>2.2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</a:t>
            </a:r>
            <a:r>
              <a:rPr lang="en-GB" sz="21100" dirty="0" smtClean="0"/>
              <a:t>DE </a:t>
            </a:r>
            <a:r>
              <a:rPr lang="en-GB" sz="21100" b="0" dirty="0">
                <a:solidFill>
                  <a:srgbClr val="FFFFFF"/>
                </a:solidFill>
                <a:sym typeface="Helvetica Neue Medium"/>
              </a:rPr>
              <a:t>DODECAEDRO</a:t>
            </a:r>
            <a:r>
              <a:rPr lang="en-GB" sz="21100" dirty="0" smtClean="0"/>
              <a:t> </a:t>
            </a:r>
            <a:r>
              <a:rPr lang="en-GB" sz="21100" dirty="0" smtClean="0"/>
              <a:t>TRUNCADO</a:t>
            </a:r>
            <a:endParaRPr sz="211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9190" y="-1"/>
            <a:ext cx="29016927" cy="119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3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994666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</a:t>
            </a:r>
            <a:r>
              <a:rPr lang="pt-PT" sz="21100" dirty="0" smtClean="0"/>
              <a:t>2.2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</a:t>
            </a:r>
            <a:r>
              <a:rPr lang="en-GB" sz="21100" dirty="0" smtClean="0"/>
              <a:t>DE </a:t>
            </a:r>
            <a:r>
              <a:rPr lang="en-GB" sz="21100" b="0" dirty="0">
                <a:solidFill>
                  <a:srgbClr val="FFFFFF"/>
                </a:solidFill>
                <a:sym typeface="Helvetica Neue Medium"/>
              </a:rPr>
              <a:t>DODECAEDRO </a:t>
            </a:r>
            <a:r>
              <a:rPr lang="en-GB" sz="21100" dirty="0" smtClean="0"/>
              <a:t>TRUNCADO</a:t>
            </a:r>
            <a:endParaRPr sz="211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442" y="-266700"/>
            <a:ext cx="29557965" cy="122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6030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 smtClean="0"/>
              <a:t>.1</a:t>
            </a:r>
            <a:r>
              <a:rPr lang="pt-PT" sz="21100" dirty="0" smtClean="0"/>
              <a:t>.4</a:t>
            </a:r>
            <a:r>
              <a:rPr sz="21100" dirty="0" smtClean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</a:t>
            </a:r>
            <a:r>
              <a:rPr lang="en-GB" sz="21100" dirty="0" smtClean="0"/>
              <a:t>DE </a:t>
            </a:r>
            <a:r>
              <a:rPr lang="en-GB" sz="21100" b="0" dirty="0">
                <a:solidFill>
                  <a:srgbClr val="FFFFFF"/>
                </a:solidFill>
                <a:sym typeface="Helvetica Neue Medium"/>
              </a:rPr>
              <a:t>DODECAEDRO</a:t>
            </a:r>
            <a:r>
              <a:rPr lang="en-GB" sz="21100" dirty="0" smtClean="0"/>
              <a:t> </a:t>
            </a:r>
            <a:r>
              <a:rPr lang="en-GB" sz="21100" dirty="0" smtClean="0"/>
              <a:t>TRUNCADO</a:t>
            </a:r>
            <a:endParaRPr sz="211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4432" t="2915" r="33471"/>
          <a:stretch/>
        </p:blipFill>
        <p:spPr>
          <a:xfrm>
            <a:off x="4365523" y="678426"/>
            <a:ext cx="16606683" cy="108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89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</a:t>
            </a:r>
            <a:r>
              <a:rPr sz="21100" dirty="0" smtClean="0"/>
              <a:t>Exerc</a:t>
            </a:r>
            <a:r>
              <a:rPr sz="21100" dirty="0"/>
              <a:t>. </a:t>
            </a:r>
            <a:r>
              <a:rPr lang="en-GB" sz="21100" dirty="0" smtClean="0"/>
              <a:t>2</a:t>
            </a:r>
            <a:r>
              <a:rPr sz="21100" dirty="0" smtClean="0"/>
              <a:t>.</a:t>
            </a:r>
            <a:r>
              <a:rPr lang="pt-PT" sz="21100" dirty="0" smtClean="0"/>
              <a:t>2</a:t>
            </a:r>
            <a:r>
              <a:rPr sz="21100" dirty="0" smtClean="0"/>
              <a:t> </a:t>
            </a:r>
            <a:r>
              <a:rPr lang="pt-PT" sz="21100" dirty="0" smtClean="0"/>
              <a:t>–</a:t>
            </a:r>
            <a:r>
              <a:rPr sz="21100" dirty="0" smtClean="0"/>
              <a:t> </a:t>
            </a:r>
            <a:r>
              <a:rPr lang="en-GB" sz="21100" dirty="0" smtClean="0"/>
              <a:t>DUAL DE PENTÁGONO E DODECAEDRO TRUNCADO</a:t>
            </a:r>
            <a:endParaRPr sz="211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1" y="19169"/>
            <a:ext cx="22030739" cy="114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84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 - </a:t>
            </a:r>
            <a:r>
              <a:rPr lang="pt-PT" dirty="0"/>
              <a:t>Conchas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r="13817" b="16746"/>
          <a:stretch/>
        </p:blipFill>
        <p:spPr>
          <a:xfrm>
            <a:off x="-182881" y="3865411"/>
            <a:ext cx="5394961" cy="42351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4392006"/>
            <a:ext cx="5138392" cy="31819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9259"/>
          <a:stretch/>
        </p:blipFill>
        <p:spPr>
          <a:xfrm>
            <a:off x="10079665" y="4258056"/>
            <a:ext cx="5112875" cy="33159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01" y="4686906"/>
            <a:ext cx="4973032" cy="28870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569" y="4392006"/>
            <a:ext cx="4895850" cy="3469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000" b="0" dirty="0" smtClean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rPr>
              <a:t>201</a:t>
            </a:r>
            <a:r>
              <a:rPr lang="pt-PT" sz="19000" b="0" dirty="0" smtClean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rPr>
              <a:t>91258</a:t>
            </a:r>
            <a:endParaRPr sz="19000" b="0" dirty="0">
              <a:solidFill>
                <a:srgbClr val="D5D5D5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b="0" dirty="0" err="1">
                  <a:solidFill>
                    <a:srgbClr val="D5D5D5"/>
                  </a:solidFill>
                </a:rPr>
                <a:t>Mestrado</a:t>
              </a:r>
              <a:r>
                <a:rPr b="0" dirty="0">
                  <a:solidFill>
                    <a:srgbClr val="D5D5D5"/>
                  </a:solidFill>
                </a:rPr>
                <a:t> </a:t>
              </a:r>
              <a:r>
                <a:rPr b="0" dirty="0" err="1">
                  <a:solidFill>
                    <a:srgbClr val="D5D5D5"/>
                  </a:solidFill>
                </a:rPr>
                <a:t>Integrado</a:t>
              </a:r>
              <a:r>
                <a:rPr b="0" dirty="0">
                  <a:solidFill>
                    <a:srgbClr val="D5D5D5"/>
                  </a:solidFill>
                </a:rPr>
                <a:t> </a:t>
              </a:r>
              <a:r>
                <a:rPr b="0" dirty="0" err="1">
                  <a:solidFill>
                    <a:srgbClr val="D5D5D5"/>
                  </a:solidFill>
                </a:rPr>
                <a:t>em</a:t>
              </a:r>
              <a:r>
                <a:rPr b="0" dirty="0">
                  <a:solidFill>
                    <a:srgbClr val="D5D5D5"/>
                  </a:solidFill>
                </a:rPr>
                <a:t> </a:t>
              </a:r>
              <a:r>
                <a:rPr b="0" dirty="0" err="1">
                  <a:solidFill>
                    <a:srgbClr val="D5D5D5"/>
                  </a:solidFill>
                </a:rPr>
                <a:t>Arquitectura</a:t>
              </a:r>
              <a:endParaRPr b="0" dirty="0">
                <a:solidFill>
                  <a:srgbClr val="D5D5D5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b="0" dirty="0" err="1">
                  <a:solidFill>
                    <a:srgbClr val="D5D5D5"/>
                  </a:solidFill>
                </a:rPr>
                <a:t>Ano</a:t>
              </a:r>
              <a:r>
                <a:rPr b="0" dirty="0">
                  <a:solidFill>
                    <a:srgbClr val="D5D5D5"/>
                  </a:solidFill>
                </a:rPr>
                <a:t> </a:t>
              </a:r>
              <a:r>
                <a:rPr b="0" dirty="0" err="1">
                  <a:solidFill>
                    <a:srgbClr val="D5D5D5"/>
                  </a:solidFill>
                </a:rPr>
                <a:t>Lectivo</a:t>
              </a:r>
              <a:r>
                <a:rPr b="0" dirty="0">
                  <a:solidFill>
                    <a:srgbClr val="D5D5D5"/>
                  </a:solidFill>
                </a:rPr>
                <a:t> </a:t>
              </a:r>
              <a:r>
                <a:rPr b="0" dirty="0" smtClean="0">
                  <a:solidFill>
                    <a:srgbClr val="D5D5D5"/>
                  </a:solidFill>
                </a:rPr>
                <a:t>202</a:t>
              </a:r>
              <a:r>
                <a:rPr lang="en-GB" b="0" dirty="0" smtClean="0">
                  <a:solidFill>
                    <a:srgbClr val="D5D5D5"/>
                  </a:solidFill>
                </a:rPr>
                <a:t>2</a:t>
              </a:r>
              <a:r>
                <a:rPr b="0" dirty="0" smtClean="0">
                  <a:solidFill>
                    <a:srgbClr val="D5D5D5"/>
                  </a:solidFill>
                </a:rPr>
                <a:t>-202</a:t>
              </a:r>
              <a:r>
                <a:rPr lang="en-GB" b="0" dirty="0" smtClean="0">
                  <a:solidFill>
                    <a:srgbClr val="D5D5D5"/>
                  </a:solidFill>
                </a:rPr>
                <a:t>3</a:t>
              </a:r>
              <a:r>
                <a:rPr b="0" dirty="0" smtClean="0">
                  <a:solidFill>
                    <a:srgbClr val="D5D5D5"/>
                  </a:solidFill>
                </a:rPr>
                <a:t> </a:t>
              </a:r>
              <a:r>
                <a:rPr b="0" dirty="0">
                  <a:solidFill>
                    <a:srgbClr val="D5D5D5"/>
                  </a:solidFill>
                </a:rPr>
                <a:t>1º </a:t>
              </a:r>
              <a:r>
                <a:rPr b="0" dirty="0" err="1">
                  <a:solidFill>
                    <a:srgbClr val="D5D5D5"/>
                  </a:solidFill>
                </a:rPr>
                <a:t>Semestre</a:t>
              </a:r>
              <a:endParaRPr b="0" dirty="0">
                <a:solidFill>
                  <a:srgbClr val="D5D5D5"/>
                </a:solidFill>
              </a:endParaRP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b="0" dirty="0" err="1">
                  <a:solidFill>
                    <a:srgbClr val="D5D5D5"/>
                  </a:solidFill>
                </a:rPr>
                <a:t>Docente</a:t>
              </a:r>
              <a:r>
                <a:rPr b="0" dirty="0">
                  <a:solidFill>
                    <a:srgbClr val="D5D5D5"/>
                  </a:solidFill>
                </a:rPr>
                <a:t> - Nuno Alão              4º </a:t>
              </a:r>
              <a:r>
                <a:rPr b="0" dirty="0" err="1">
                  <a:solidFill>
                    <a:srgbClr val="D5D5D5"/>
                  </a:solidFill>
                </a:rPr>
                <a:t>Ano</a:t>
              </a:r>
              <a:r>
                <a:rPr b="0" dirty="0">
                  <a:solidFill>
                    <a:srgbClr val="D5D5D5"/>
                  </a:solidFill>
                </a:rPr>
                <a:t>  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9341" b="16160"/>
          <a:stretch/>
        </p:blipFill>
        <p:spPr>
          <a:xfrm>
            <a:off x="14240002" y="0"/>
            <a:ext cx="10153565" cy="9763432"/>
          </a:xfrm>
          <a:prstGeom prst="rect">
            <a:avLst/>
          </a:prstGeom>
        </p:spPr>
      </p:pic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        </a:t>
            </a:r>
            <a:r>
              <a:rPr sz="6400" cap="small"/>
              <a:t>Nome e Apelidos do Aluno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3075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0063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"/>
          <a:stretch/>
        </p:blipFill>
        <p:spPr>
          <a:xfrm>
            <a:off x="-3464903" y="0"/>
            <a:ext cx="28590567" cy="116801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6"/>
          <a:stretch/>
        </p:blipFill>
        <p:spPr>
          <a:xfrm>
            <a:off x="18266458" y="6763639"/>
            <a:ext cx="6859206" cy="49165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>
          <a:xfrm>
            <a:off x="2491740" y="1324791"/>
            <a:ext cx="17785080" cy="994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966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36" y="0"/>
            <a:ext cx="22426724" cy="114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055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0761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"/>
          <a:stretch/>
        </p:blipFill>
        <p:spPr>
          <a:xfrm>
            <a:off x="-2321168" y="-375138"/>
            <a:ext cx="27035532" cy="118639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490" y="7263623"/>
            <a:ext cx="6382056" cy="42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81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31"/>
          <a:stretch/>
        </p:blipFill>
        <p:spPr>
          <a:xfrm>
            <a:off x="1987271" y="-292948"/>
            <a:ext cx="20409456" cy="117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43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6287"/>
            <a:ext cx="24384001" cy="126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00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es-ES" dirty="0"/>
              <a:t>3</a:t>
            </a:r>
            <a:r>
              <a:rPr dirty="0"/>
              <a:t> - </a:t>
            </a:r>
            <a:r>
              <a:rPr lang="es-ES" dirty="0" err="1"/>
              <a:t>Nautilus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6028C7A-DB88-5DCC-1DE0-969CEEE84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-70" r="15634" b="70"/>
          <a:stretch/>
        </p:blipFill>
        <p:spPr>
          <a:xfrm>
            <a:off x="11430000" y="0"/>
            <a:ext cx="12954000" cy="114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14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-1" b="9140"/>
          <a:stretch/>
        </p:blipFill>
        <p:spPr>
          <a:xfrm>
            <a:off x="-978870" y="0"/>
            <a:ext cx="26341737" cy="114887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852" y="5279626"/>
            <a:ext cx="7898988" cy="62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0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9" name="ÍNDICE"/>
          <p:cNvSpPr txBox="1"/>
          <p:nvPr/>
        </p:nvSpPr>
        <p:spPr>
          <a:xfrm>
            <a:off x="1524440" y="513791"/>
            <a:ext cx="8157682" cy="1072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r>
              <a:rPr dirty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  <a:p>
            <a:endParaRPr lang="pt-PT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1.1 - QGIS: MAPAS</a:t>
            </a:r>
          </a:p>
          <a:p>
            <a:pPr algn="just"/>
            <a:endParaRPr lang="pt-PT" b="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2.1 - POLIEDROS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2.1.1 - CUBO TRUNCADO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2.1.2 - DUAL DO CUBO TRUNCADO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2.2.1 - DODECAEDRO TRUNCADO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2.2.2 - DUAL DO DODECAEDRO TRUNCADO</a:t>
            </a:r>
          </a:p>
          <a:p>
            <a:pPr algn="just"/>
            <a:endParaRPr lang="pt-PT" b="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3 - CONCHAS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3.1 - SPIRULA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3.2 - PLANORBIS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3.3 - NAUTILUS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3.4 - CARACOL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3.5 </a:t>
            </a:r>
            <a:r>
              <a:rPr lang="pt-PT" b="0" dirty="0" smtClean="0">
                <a:solidFill>
                  <a:schemeClr val="bg1">
                    <a:lumMod val="50000"/>
                  </a:schemeClr>
                </a:solidFill>
              </a:rPr>
              <a:t>– CARAMUJO</a:t>
            </a:r>
          </a:p>
          <a:p>
            <a:pPr algn="just"/>
            <a:endParaRPr lang="pt-PT" b="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4 - GRASSHOPPER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4.1 - FORMAS GEOMÉTRICAS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4.2 - CUBO EXPLODIDO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4.3 - PLANO CURVO</a:t>
            </a:r>
          </a:p>
          <a:p>
            <a:pPr algn="just"/>
            <a:endParaRPr lang="pt-PT" b="0" dirty="0"/>
          </a:p>
          <a:p>
            <a:pPr algn="just"/>
            <a:endParaRPr lang="pt-PT" b="0" dirty="0"/>
          </a:p>
        </p:txBody>
      </p:sp>
      <p:sp>
        <p:nvSpPr>
          <p:cNvPr id="10" name="ÍNDICE">
            <a:extLst>
              <a:ext uri="{FF2B5EF4-FFF2-40B4-BE49-F238E27FC236}">
                <a16:creationId xmlns:a16="http://schemas.microsoft.com/office/drawing/2014/main" xmlns="" id="{E5EE207D-E2C8-7279-411F-5E8CB962838F}"/>
              </a:ext>
            </a:extLst>
          </p:cNvPr>
          <p:cNvSpPr txBox="1"/>
          <p:nvPr/>
        </p:nvSpPr>
        <p:spPr>
          <a:xfrm>
            <a:off x="10386115" y="-629052"/>
            <a:ext cx="7332837" cy="1210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endParaRPr lang="pt-PT" b="0" dirty="0" smtClean="0"/>
          </a:p>
          <a:p>
            <a:pPr algn="just"/>
            <a:endParaRPr lang="pt-PT" b="0" dirty="0" smtClean="0"/>
          </a:p>
          <a:p>
            <a:pPr algn="just"/>
            <a:endParaRPr lang="pt-PT" b="0" dirty="0"/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5 - CONCHAS BIVALVES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5.1 – MEXILHÃO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5.2 – AMÊIJOA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5.3 – VIEIRA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5.4 – OSTRA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5.5 – </a:t>
            </a:r>
            <a:r>
              <a:rPr lang="pt-PT" b="0" dirty="0" smtClean="0">
                <a:solidFill>
                  <a:schemeClr val="bg1">
                    <a:lumMod val="50000"/>
                  </a:schemeClr>
                </a:solidFill>
              </a:rPr>
              <a:t>OSTRA</a:t>
            </a:r>
          </a:p>
          <a:p>
            <a:pPr algn="just"/>
            <a:endParaRPr lang="pt-PT" b="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pt-PT" b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6 – CORAIS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6.1 – CORAL ESPINHOSO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6.2 – CORAL  TENTACULAR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6.4 – CORAL CÓNICO</a:t>
            </a:r>
          </a:p>
          <a:p>
            <a:pPr algn="just"/>
            <a:r>
              <a:rPr lang="pt-PT" b="0" dirty="0">
                <a:solidFill>
                  <a:schemeClr val="bg1">
                    <a:lumMod val="50000"/>
                  </a:schemeClr>
                </a:solidFill>
              </a:rPr>
              <a:t>6.5 – CORAL ESFÉRICO</a:t>
            </a:r>
          </a:p>
          <a:p>
            <a:pPr algn="just"/>
            <a:endParaRPr lang="pt-PT" b="0" dirty="0"/>
          </a:p>
          <a:p>
            <a:pPr algn="just"/>
            <a:endParaRPr lang="pt-PT" b="0" dirty="0" smtClean="0"/>
          </a:p>
          <a:p>
            <a:pPr algn="just"/>
            <a:endParaRPr lang="pt-PT" b="0" dirty="0"/>
          </a:p>
          <a:p>
            <a:pPr algn="just"/>
            <a:endParaRPr lang="pt-PT" b="0" dirty="0" smtClean="0"/>
          </a:p>
          <a:p>
            <a:pPr algn="just"/>
            <a:endParaRPr lang="pt-PT" b="0" dirty="0"/>
          </a:p>
          <a:p>
            <a:pPr algn="just"/>
            <a:endParaRPr lang="pt-PT" b="0" dirty="0" smtClean="0"/>
          </a:p>
          <a:p>
            <a:pPr algn="just"/>
            <a:endParaRPr lang="pt-PT" b="0" dirty="0"/>
          </a:p>
          <a:p>
            <a:pPr algn="just"/>
            <a:endParaRPr lang="pt-PT" b="0" dirty="0"/>
          </a:p>
          <a:p>
            <a:pPr algn="just"/>
            <a:endParaRPr lang="pt-PT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20" y="-425503"/>
            <a:ext cx="24533920" cy="119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499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51" y="465616"/>
            <a:ext cx="16290496" cy="110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072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FB6942F2-584B-8D5F-05BB-8873E149CB66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9ACFE1D0-6FD5-4C38-2E9A-D54B1CB31441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4" name="Imagem 3" descr="Uma imagem com molusco, invertebrado, chávena, laranja&#10;&#10;Descrição gerada automaticamente">
              <a:extLst>
                <a:ext uri="{FF2B5EF4-FFF2-40B4-BE49-F238E27FC236}">
                  <a16:creationId xmlns:a16="http://schemas.microsoft.com/office/drawing/2014/main" xmlns="" id="{1FF3C719-3169-6007-F554-424FC5B73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3825" y="892723"/>
              <a:ext cx="9886950" cy="9703335"/>
            </a:xfrm>
            <a:prstGeom prst="rect">
              <a:avLst/>
            </a:prstGeom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228538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b="15370"/>
          <a:stretch/>
        </p:blipFill>
        <p:spPr>
          <a:xfrm>
            <a:off x="-21264" y="-1716825"/>
            <a:ext cx="24405264" cy="132056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648" y="212651"/>
            <a:ext cx="5868352" cy="36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98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111"/>
            <a:ext cx="24384000" cy="116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84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9" y="974604"/>
            <a:ext cx="14563760" cy="87648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0" y="6596974"/>
            <a:ext cx="6481620" cy="42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356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2B14C6CD-95E7-E3D6-C115-1E6305174E2A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xmlns="" id="{DDE1FF93-5F33-28CD-F6E9-EF5D88E4AC4B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9458" name="Picture 2" descr="Caramujo – Wikipédia, a enciclopédia livre">
              <a:extLst>
                <a:ext uri="{FF2B5EF4-FFF2-40B4-BE49-F238E27FC236}">
                  <a16:creationId xmlns:a16="http://schemas.microsoft.com/office/drawing/2014/main" xmlns="" id="{80489CFF-6243-FD2B-F4A9-85024BAD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115" y="505886"/>
              <a:ext cx="9782369" cy="101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61558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65831"/>
            <a:ext cx="24384001" cy="1185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892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28" y="1239227"/>
            <a:ext cx="13197341" cy="93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4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b="790"/>
          <a:stretch/>
        </p:blipFill>
        <p:spPr>
          <a:xfrm>
            <a:off x="-1" y="90678"/>
            <a:ext cx="24634102" cy="113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11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13" y="-326412"/>
            <a:ext cx="18180572" cy="118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6BBA9F25-FB80-D797-B8C1-108FAC3D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505886"/>
            <a:ext cx="9652000" cy="9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4236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" r="1316" b="8665"/>
          <a:stretch/>
        </p:blipFill>
        <p:spPr>
          <a:xfrm>
            <a:off x="0" y="-48846"/>
            <a:ext cx="24384000" cy="115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33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678580"/>
            <a:ext cx="24384001" cy="131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631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–Cubo Explodido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5950"/>
            <a:ext cx="24384001" cy="130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5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–Cubo Explodido</a:t>
            </a:r>
            <a:endParaRPr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5476"/>
            <a:ext cx="24384000" cy="124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3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Exerc. </a:t>
            </a:r>
            <a:r>
              <a:rPr lang="pt-PT" dirty="0" smtClean="0"/>
              <a:t>4.3</a:t>
            </a:r>
            <a:r>
              <a:rPr dirty="0" smtClean="0"/>
              <a:t> </a:t>
            </a:r>
            <a:r>
              <a:rPr lang="pt-PT" dirty="0"/>
              <a:t>– </a:t>
            </a:r>
            <a:r>
              <a:rPr lang="pt-PT" dirty="0" smtClean="0"/>
              <a:t>Plano Curvo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15300"/>
            <a:ext cx="24384001" cy="130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1204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70" y="2876775"/>
            <a:ext cx="8339691" cy="69406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502" r="11763" b="-502"/>
          <a:stretch/>
        </p:blipFill>
        <p:spPr>
          <a:xfrm>
            <a:off x="2982249" y="3733207"/>
            <a:ext cx="6804383" cy="4239517"/>
          </a:xfrm>
          <a:prstGeom prst="rect">
            <a:avLst/>
          </a:prstGeom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Conchas Bivalves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7015" y="4182480"/>
            <a:ext cx="6482861" cy="379024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437" y="4182480"/>
            <a:ext cx="6848475" cy="4914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6158" r="8757"/>
          <a:stretch/>
        </p:blipFill>
        <p:spPr>
          <a:xfrm>
            <a:off x="14717486" y="3236815"/>
            <a:ext cx="5660572" cy="62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152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44040" name="Picture 8" descr="Mexilhão, Clam, Moulesfrites png transparente grátis">
            <a:extLst>
              <a:ext uri="{FF2B5EF4-FFF2-40B4-BE49-F238E27FC236}">
                <a16:creationId xmlns="" xmlns:a16="http://schemas.microsoft.com/office/drawing/2014/main" id="{FC6BF64E-F8FE-4C32-65F1-094A2D7B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08" y="1931215"/>
            <a:ext cx="12710583" cy="76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4997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0957"/>
            <a:ext cx="24582475" cy="118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979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229E1E7-7A48-3360-AC20-EF59308CA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1504763" y="0"/>
            <a:ext cx="2137447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081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4" y="-142146"/>
            <a:ext cx="18047990" cy="116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8021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-925" b="-1"/>
          <a:stretch/>
        </p:blipFill>
        <p:spPr>
          <a:xfrm>
            <a:off x="-935666" y="-106326"/>
            <a:ext cx="25319665" cy="11595106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7" y="243805"/>
            <a:ext cx="6819090" cy="38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627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5" name="Imagem 4" descr="Uma imagem com invertebrado, molusco, amêijoa, escuro&#10;&#10;Descrição gerada automaticamente">
            <a:extLst>
              <a:ext uri="{FF2B5EF4-FFF2-40B4-BE49-F238E27FC236}">
                <a16:creationId xmlns:a16="http://schemas.microsoft.com/office/drawing/2014/main" xmlns="" id="{0AEC0FCD-286C-CBF2-DDD3-6DF5571B5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350" y="1704975"/>
            <a:ext cx="6896100" cy="89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08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483" y="0"/>
            <a:ext cx="26394483" cy="11488780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562" y="7039391"/>
            <a:ext cx="6159795" cy="42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064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65" y="2126512"/>
            <a:ext cx="13790246" cy="74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47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3241"/>
          <a:stretch/>
        </p:blipFill>
        <p:spPr>
          <a:xfrm>
            <a:off x="-2019397" y="1115284"/>
            <a:ext cx="26403397" cy="87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5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 descr="Uma imagem com invertebrado, molusco, berbigão&#10;&#10;Descrição gerada automaticamente">
            <a:extLst>
              <a:ext uri="{FF2B5EF4-FFF2-40B4-BE49-F238E27FC236}">
                <a16:creationId xmlns:a16="http://schemas.microsoft.com/office/drawing/2014/main" xmlns="" id="{A524F8DB-B512-C7F1-D27F-5E8A96DF0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62" y="2034403"/>
            <a:ext cx="7839075" cy="77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9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538" y="0"/>
            <a:ext cx="26113538" cy="11669486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3720" r="38962"/>
          <a:stretch/>
        </p:blipFill>
        <p:spPr>
          <a:xfrm>
            <a:off x="18402300" y="6474865"/>
            <a:ext cx="5981700" cy="50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478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4" y="398718"/>
            <a:ext cx="20354926" cy="110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778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2610" y="0"/>
            <a:ext cx="2794814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2931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7"/>
          <a:stretch/>
        </p:blipFill>
        <p:spPr>
          <a:xfrm>
            <a:off x="2366961" y="788155"/>
            <a:ext cx="16721139" cy="107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15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62" y="-150360"/>
            <a:ext cx="17916274" cy="1163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6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9942" name="Picture 6" descr="Whatever you do, don't Google “Cut Foot” – Royal Akarana Yacht Club">
            <a:extLst>
              <a:ext uri="{FF2B5EF4-FFF2-40B4-BE49-F238E27FC236}">
                <a16:creationId xmlns:a16="http://schemas.microsoft.com/office/drawing/2014/main" xmlns="" id="{55F3E9E4-7DDA-4B6A-9F4A-C3717683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4287500" cy="107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1109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39"/>
            <a:ext cx="24384000" cy="115519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6182090"/>
            <a:ext cx="83058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642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090" y="187569"/>
            <a:ext cx="24634792" cy="1130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8412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5937"/>
            <a:ext cx="24384001" cy="115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3801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t="19941" b="21097"/>
          <a:stretch/>
        </p:blipFill>
        <p:spPr>
          <a:xfrm>
            <a:off x="-499650" y="1148861"/>
            <a:ext cx="25383298" cy="99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472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0962" name="Picture 2" descr="Ostras, Clam, Ostra Do Pacífico png transparente grátis">
            <a:extLst>
              <a:ext uri="{FF2B5EF4-FFF2-40B4-BE49-F238E27FC236}">
                <a16:creationId xmlns:a16="http://schemas.microsoft.com/office/drawing/2014/main" xmlns="" id="{988FE31B-2A6B-4C47-3D77-33B39352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3485" l="6000" r="91222">
                        <a14:foregroundMark x1="10889" y1="46818" x2="8778" y2="54545"/>
                        <a14:foregroundMark x1="8778" y1="54545" x2="9111" y2="66364"/>
                        <a14:foregroundMark x1="9111" y1="66364" x2="19889" y2="86970"/>
                        <a14:foregroundMark x1="19889" y1="86970" x2="28111" y2="90606"/>
                        <a14:foregroundMark x1="28111" y1="90606" x2="37333" y2="77121"/>
                        <a14:foregroundMark x1="37333" y1="77121" x2="40556" y2="53182"/>
                        <a14:foregroundMark x1="28667" y1="90758" x2="35889" y2="89091"/>
                        <a14:foregroundMark x1="35889" y1="89091" x2="32556" y2="89242"/>
                        <a14:foregroundMark x1="7667" y1="60455" x2="6111" y2="56515"/>
                        <a14:foregroundMark x1="59778" y1="17273" x2="76111" y2="74242"/>
                        <a14:foregroundMark x1="76111" y1="74242" x2="76111" y2="75455"/>
                        <a14:foregroundMark x1="68667" y1="81970" x2="58778" y2="15909"/>
                        <a14:foregroundMark x1="58778" y1="15909" x2="58889" y2="12879"/>
                        <a14:foregroundMark x1="56222" y1="14848" x2="66889" y2="7576"/>
                        <a14:foregroundMark x1="71000" y1="8030" x2="78889" y2="13333"/>
                        <a14:foregroundMark x1="78889" y1="13333" x2="84111" y2="20455"/>
                        <a14:foregroundMark x1="84111" y1="20455" x2="84667" y2="20909"/>
                        <a14:foregroundMark x1="88778" y1="33485" x2="86556" y2="18485"/>
                        <a14:foregroundMark x1="86556" y1="18485" x2="79778" y2="7424"/>
                        <a14:foregroundMark x1="79778" y1="7424" x2="77222" y2="6364"/>
                        <a14:foregroundMark x1="87333" y1="36212" x2="91444" y2="49394"/>
                        <a14:foregroundMark x1="91444" y1="49394" x2="90556" y2="51667"/>
                        <a14:foregroundMark x1="74889" y1="85152" x2="69111" y2="86667"/>
                        <a14:foregroundMark x1="69111" y1="86667" x2="67222" y2="79848"/>
                        <a14:foregroundMark x1="72556" y1="90455" x2="67333" y2="84394"/>
                        <a14:foregroundMark x1="67333" y1="84394" x2="66556" y2="82727"/>
                        <a14:foregroundMark x1="76111" y1="83485" x2="79667" y2="71364"/>
                        <a14:foregroundMark x1="21222" y1="13636" x2="19444" y2="15606"/>
                        <a14:foregroundMark x1="25111" y1="89545" x2="30778" y2="93636"/>
                        <a14:foregroundMark x1="30778" y1="93636" x2="31333" y2="93182"/>
                        <a14:foregroundMark x1="70778" y1="86364" x2="75000" y2="91970"/>
                        <a14:foregroundMark x1="75000" y1="91970" x2="75778" y2="88788"/>
                        <a14:foregroundMark x1="75778" y1="85606" x2="68778" y2="90758"/>
                        <a14:foregroundMark x1="68778" y1="90758" x2="66889" y2="87121"/>
                        <a14:foregroundMark x1="71333" y1="2121" x2="76222" y2="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2877607"/>
            <a:ext cx="85725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2129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71" y="0"/>
            <a:ext cx="24746671" cy="117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212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539"/>
            <a:ext cx="24384000" cy="1170432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3199" y="6255079"/>
            <a:ext cx="6353971" cy="45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531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95" y="1735053"/>
            <a:ext cx="17175815" cy="97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05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</a:t>
            </a:r>
            <a:r>
              <a:rPr lang="es-ES" dirty="0"/>
              <a:t>      </a:t>
            </a:r>
            <a:r>
              <a:rPr dirty="0"/>
              <a:t>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s-ES" dirty="0" err="1"/>
              <a:t>Corais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3" y="2709312"/>
            <a:ext cx="24209314" cy="82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3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1" y="-172569"/>
            <a:ext cx="17885506" cy="116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054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smtClean="0"/>
              <a:t>Base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1705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3417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 smtClean="0"/>
              <a:t>– Coral</a:t>
            </a:r>
            <a:r>
              <a:rPr dirty="0" smtClean="0"/>
              <a:t> </a:t>
            </a:r>
            <a:r>
              <a:rPr lang="pt-PT" dirty="0" smtClean="0"/>
              <a:t>Espinhoso</a:t>
            </a:r>
            <a:endParaRPr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46" y="-550673"/>
            <a:ext cx="25017046" cy="120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3738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Exerc. </a:t>
            </a:r>
            <a:r>
              <a:rPr lang="pt-PT" dirty="0" smtClean="0"/>
              <a:t>6.2</a:t>
            </a:r>
            <a:r>
              <a:rPr dirty="0" smtClean="0"/>
              <a:t> </a:t>
            </a:r>
            <a:r>
              <a:rPr lang="pt-PT" dirty="0" smtClean="0"/>
              <a:t>–Coral</a:t>
            </a:r>
            <a:r>
              <a:rPr dirty="0" smtClean="0"/>
              <a:t> </a:t>
            </a:r>
            <a:r>
              <a:rPr lang="pt-PT" dirty="0"/>
              <a:t>Espinho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061"/>
            <a:ext cx="24384000" cy="1167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626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Exerc. </a:t>
            </a:r>
            <a:r>
              <a:rPr lang="pt-PT" dirty="0" smtClean="0"/>
              <a:t>6.3</a:t>
            </a:r>
            <a:r>
              <a:rPr dirty="0" smtClean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smtClean="0"/>
              <a:t>Coral Tentacular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79"/>
            <a:ext cx="24384000" cy="115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6548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</a:t>
            </a:r>
            <a:r>
              <a:rPr lang="pt-PT" dirty="0"/>
              <a:t>  </a:t>
            </a:r>
            <a:r>
              <a:rPr dirty="0"/>
              <a:t>      Exerc. </a:t>
            </a:r>
            <a:r>
              <a:rPr lang="pt-PT" dirty="0" smtClean="0"/>
              <a:t>6.4</a:t>
            </a:r>
            <a:r>
              <a:rPr dirty="0" smtClean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smtClean="0"/>
              <a:t>Coral Tentacular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580"/>
            <a:ext cx="24384000" cy="116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50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75" y="-144174"/>
            <a:ext cx="17861848" cy="116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529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8" y="31506"/>
            <a:ext cx="17678402" cy="114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638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624</Words>
  <Application>Microsoft Office PowerPoint</Application>
  <PresentationFormat>Personalizados</PresentationFormat>
  <Paragraphs>130</Paragraphs>
  <Slides>74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74</vt:i4>
      </vt:variant>
    </vt:vector>
  </HeadingPairs>
  <TitlesOfParts>
    <vt:vector size="79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Carolina</cp:lastModifiedBy>
  <cp:revision>63</cp:revision>
  <dcterms:modified xsi:type="dcterms:W3CDTF">2022-12-24T12:50:33Z</dcterms:modified>
</cp:coreProperties>
</file>