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8"/>
  </p:notesMasterIdLst>
  <p:sldIdLst>
    <p:sldId id="256" r:id="rId2"/>
    <p:sldId id="257" r:id="rId3"/>
    <p:sldId id="258" r:id="rId4"/>
    <p:sldId id="296" r:id="rId5"/>
    <p:sldId id="262" r:id="rId6"/>
    <p:sldId id="264" r:id="rId7"/>
    <p:sldId id="265" r:id="rId8"/>
    <p:sldId id="267" r:id="rId9"/>
    <p:sldId id="266" r:id="rId10"/>
    <p:sldId id="327" r:id="rId11"/>
    <p:sldId id="268" r:id="rId12"/>
    <p:sldId id="269" r:id="rId13"/>
    <p:sldId id="328" r:id="rId14"/>
    <p:sldId id="292" r:id="rId15"/>
    <p:sldId id="293" r:id="rId16"/>
    <p:sldId id="294" r:id="rId17"/>
    <p:sldId id="290" r:id="rId18"/>
    <p:sldId id="291" r:id="rId19"/>
    <p:sldId id="284" r:id="rId20"/>
    <p:sldId id="285" r:id="rId21"/>
    <p:sldId id="286" r:id="rId22"/>
    <p:sldId id="287" r:id="rId23"/>
    <p:sldId id="298" r:id="rId24"/>
    <p:sldId id="288" r:id="rId25"/>
    <p:sldId id="295" r:id="rId26"/>
    <p:sldId id="259" r:id="rId27"/>
    <p:sldId id="260" r:id="rId28"/>
    <p:sldId id="270" r:id="rId29"/>
    <p:sldId id="329" r:id="rId30"/>
    <p:sldId id="343" r:id="rId31"/>
    <p:sldId id="261" r:id="rId32"/>
    <p:sldId id="271" r:id="rId33"/>
    <p:sldId id="272" r:id="rId34"/>
    <p:sldId id="330" r:id="rId35"/>
    <p:sldId id="342" r:id="rId36"/>
    <p:sldId id="273" r:id="rId37"/>
    <p:sldId id="274" r:id="rId38"/>
    <p:sldId id="275" r:id="rId39"/>
    <p:sldId id="331" r:id="rId40"/>
    <p:sldId id="276" r:id="rId41"/>
    <p:sldId id="277" r:id="rId42"/>
    <p:sldId id="278" r:id="rId43"/>
    <p:sldId id="332" r:id="rId44"/>
    <p:sldId id="341" r:id="rId45"/>
    <p:sldId id="280" r:id="rId46"/>
    <p:sldId id="281" r:id="rId47"/>
    <p:sldId id="282" r:id="rId48"/>
    <p:sldId id="333" r:id="rId49"/>
    <p:sldId id="297" r:id="rId50"/>
    <p:sldId id="299" r:id="rId51"/>
    <p:sldId id="300" r:id="rId52"/>
    <p:sldId id="301" r:id="rId53"/>
    <p:sldId id="334" r:id="rId54"/>
    <p:sldId id="339" r:id="rId55"/>
    <p:sldId id="302" r:id="rId56"/>
    <p:sldId id="303" r:id="rId57"/>
    <p:sldId id="304" r:id="rId58"/>
    <p:sldId id="335" r:id="rId59"/>
    <p:sldId id="340" r:id="rId60"/>
    <p:sldId id="305" r:id="rId61"/>
    <p:sldId id="306" r:id="rId62"/>
    <p:sldId id="307" r:id="rId63"/>
    <p:sldId id="336" r:id="rId64"/>
    <p:sldId id="308" r:id="rId65"/>
    <p:sldId id="309" r:id="rId66"/>
    <p:sldId id="310" r:id="rId67"/>
    <p:sldId id="337" r:id="rId68"/>
    <p:sldId id="311" r:id="rId69"/>
    <p:sldId id="312" r:id="rId70"/>
    <p:sldId id="313" r:id="rId71"/>
    <p:sldId id="338" r:id="rId72"/>
    <p:sldId id="314" r:id="rId73"/>
    <p:sldId id="315" r:id="rId74"/>
    <p:sldId id="316" r:id="rId75"/>
    <p:sldId id="317" r:id="rId76"/>
    <p:sldId id="319" r:id="rId77"/>
    <p:sldId id="320" r:id="rId78"/>
    <p:sldId id="318" r:id="rId79"/>
    <p:sldId id="322" r:id="rId80"/>
    <p:sldId id="323" r:id="rId81"/>
    <p:sldId id="321" r:id="rId82"/>
    <p:sldId id="325" r:id="rId83"/>
    <p:sldId id="326" r:id="rId84"/>
    <p:sldId id="324" r:id="rId85"/>
    <p:sldId id="344" r:id="rId86"/>
    <p:sldId id="346" r:id="rId87"/>
    <p:sldId id="347" r:id="rId88"/>
    <p:sldId id="345" r:id="rId89"/>
    <p:sldId id="348" r:id="rId90"/>
    <p:sldId id="349" r:id="rId91"/>
    <p:sldId id="350" r:id="rId92"/>
    <p:sldId id="351" r:id="rId93"/>
    <p:sldId id="354" r:id="rId94"/>
    <p:sldId id="355" r:id="rId95"/>
    <p:sldId id="356" r:id="rId96"/>
    <p:sldId id="358" r:id="rId97"/>
    <p:sldId id="359" r:id="rId98"/>
    <p:sldId id="360" r:id="rId99"/>
    <p:sldId id="362" r:id="rId100"/>
    <p:sldId id="363" r:id="rId101"/>
    <p:sldId id="364" r:id="rId102"/>
    <p:sldId id="366" r:id="rId103"/>
    <p:sldId id="367" r:id="rId104"/>
    <p:sldId id="368" r:id="rId105"/>
    <p:sldId id="370" r:id="rId106"/>
    <p:sldId id="371" r:id="rId107"/>
    <p:sldId id="372" r:id="rId108"/>
    <p:sldId id="374" r:id="rId109"/>
    <p:sldId id="375" r:id="rId110"/>
    <p:sldId id="376" r:id="rId111"/>
    <p:sldId id="378" r:id="rId112"/>
    <p:sldId id="379" r:id="rId113"/>
    <p:sldId id="380" r:id="rId114"/>
    <p:sldId id="382" r:id="rId115"/>
    <p:sldId id="383" r:id="rId116"/>
    <p:sldId id="384" r:id="rId1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</a:t>
              </a:r>
              <a:r>
                <a:rPr dirty="0" err="1"/>
                <a:t>Alão</a:t>
              </a:r>
              <a:r>
                <a:rPr dirty="0"/>
                <a:t>             </a:t>
              </a:r>
              <a:r>
                <a:rPr lang="pt-PT" dirty="0"/>
                <a:t> </a:t>
              </a:r>
              <a:r>
                <a:rPr dirty="0"/>
                <a:t>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800" dirty="0"/>
              <a:t>                                </a:t>
            </a:r>
            <a:r>
              <a:rPr lang="pt-PT" sz="7800" dirty="0"/>
              <a:t>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2</a:t>
            </a:r>
            <a:r>
              <a:rPr sz="11800" dirty="0"/>
              <a:t>.1 - </a:t>
            </a:r>
            <a:r>
              <a:rPr lang="en-GB" sz="11800" dirty="0" err="1"/>
              <a:t>Cubo</a:t>
            </a:r>
            <a:endParaRPr sz="118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4F32D05-CE19-DD22-6548-1F379643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t="42105" r="9096" b="36843"/>
          <a:stretch/>
        </p:blipFill>
        <p:spPr>
          <a:xfrm>
            <a:off x="2773679" y="2688336"/>
            <a:ext cx="18836640" cy="70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7601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9.4 – Abóbada Abatida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91E25F-A502-28C1-9E7B-BD52B496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1806153"/>
            <a:ext cx="10120313" cy="79141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E15D98-B26A-8FAB-6A8C-2D519611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9" y="2485716"/>
            <a:ext cx="10120312" cy="72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1446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9.4 – Abóbada Abatida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AE6AAF-7FA7-329D-7301-888D19441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9" y="1830436"/>
            <a:ext cx="11015663" cy="89899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F00322-EA62-048A-3DD4-38EAA7327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15"/>
          <a:stretch/>
        </p:blipFill>
        <p:spPr>
          <a:xfrm>
            <a:off x="604837" y="1590129"/>
            <a:ext cx="10425113" cy="94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83967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9.5 – Abóbada Tórica 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B66627-5C91-FF3F-28CD-505812AFC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116360"/>
            <a:ext cx="11554475" cy="6288763"/>
          </a:xfrm>
          <a:prstGeom prst="rect">
            <a:avLst/>
          </a:prstGeom>
        </p:spPr>
      </p:pic>
      <p:pic>
        <p:nvPicPr>
          <p:cNvPr id="7" name="Imagem 6" descr="Uma imagem com texto, captura de ecrã, apresentação&#10;&#10;Descrição gerada automaticamente">
            <a:extLst>
              <a:ext uri="{FF2B5EF4-FFF2-40B4-BE49-F238E27FC236}">
                <a16:creationId xmlns:a16="http://schemas.microsoft.com/office/drawing/2014/main" id="{6AD207BC-7387-C5AE-43F6-37FFF203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083" y="3218755"/>
            <a:ext cx="11410017" cy="61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85586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9.5 – Abóbada Tórica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E5B191-EF15-4200-3430-45D3BF97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2888279"/>
            <a:ext cx="12139613" cy="65462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CA9876-9A5D-D7BE-5530-CE35B056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850" y="2450555"/>
            <a:ext cx="10682288" cy="72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73339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9.5 – Abóbada Tórica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440FC9-36E5-26EA-5DD7-3B1E4060C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9" y="2019300"/>
            <a:ext cx="11660552" cy="80486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5BB346F-F46A-69E9-A8B5-825AB665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48" y="3289027"/>
            <a:ext cx="12327302" cy="67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1380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9.6 – Abóbada Helicoidal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A7539BA-FB4E-21F3-FBBB-6132542E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2" y="3067049"/>
            <a:ext cx="11231025" cy="60483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7984D1-40BC-3B69-3AC3-2AC811C8C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050" y="3067049"/>
            <a:ext cx="11176978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37824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9.6 – Abóbada Helicoidal</a:t>
            </a:r>
            <a:endParaRPr sz="10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743602-11AB-239D-A7A9-04F27AD6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856" y="2857500"/>
            <a:ext cx="12314144" cy="6705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7222A02-2AD0-85A8-40A5-65C69DD4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2633663"/>
            <a:ext cx="10843400" cy="69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52566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9.6 – Abóbada</a:t>
            </a:r>
            <a:r>
              <a:rPr lang="pt-PT" sz="8800" dirty="0"/>
              <a:t> Helicoidal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A2293F-66A3-1385-C258-54DDE038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019300"/>
            <a:ext cx="11660552" cy="86387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76FFF0-18B4-BFB5-1F0E-748615F32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3"/>
          <a:stretch/>
        </p:blipFill>
        <p:spPr>
          <a:xfrm>
            <a:off x="12632102" y="2162255"/>
            <a:ext cx="11258549" cy="83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472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9.7 – Luneta Cilíndrica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71FFB1-8B73-BC14-B34B-75C6884A7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967761"/>
            <a:ext cx="11231219" cy="60952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88CF16-0A80-366B-8792-1759FE211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283" y="2967761"/>
            <a:ext cx="11220450" cy="60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29360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9.7 – Luneta Cilíndrica</a:t>
            </a:r>
            <a:endParaRPr sz="10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0DB6A4-9842-596A-562C-5C7B6C6B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6" y="3028951"/>
            <a:ext cx="11497970" cy="65103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5DA1B9-23E7-3CF0-4AED-4D286D914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7"/>
          <a:stretch/>
        </p:blipFill>
        <p:spPr>
          <a:xfrm>
            <a:off x="12218275" y="2761246"/>
            <a:ext cx="11346575" cy="67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53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800" dirty="0"/>
              <a:t>         </a:t>
            </a:r>
            <a:r>
              <a:rPr lang="pt-PT" sz="7800" dirty="0"/>
              <a:t>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2</a:t>
            </a:r>
            <a:r>
              <a:rPr sz="10000" dirty="0"/>
              <a:t>.</a:t>
            </a:r>
            <a:r>
              <a:rPr lang="pt-PT" sz="10000" dirty="0"/>
              <a:t>2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en-GB" sz="10000" dirty="0" err="1"/>
              <a:t>Dodecaedro</a:t>
            </a:r>
            <a:r>
              <a:rPr lang="en-GB" sz="10000" dirty="0"/>
              <a:t> (</a:t>
            </a:r>
            <a:r>
              <a:rPr lang="en-GB" sz="10000" dirty="0" err="1"/>
              <a:t>Processo</a:t>
            </a:r>
            <a:r>
              <a:rPr lang="en-GB" sz="10000" dirty="0"/>
              <a:t>)</a:t>
            </a:r>
            <a:endParaRPr sz="10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A5202F-EDF4-EB0F-DE75-A9027F7A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64" y="2393598"/>
            <a:ext cx="19440144" cy="66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68420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9.7 – Luneta Cilíndrica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EB64BD-ADC3-48E0-CD03-BC07FB0F6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30" y="2228850"/>
            <a:ext cx="16078070" cy="7877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F95581A-8594-DC22-7086-7703318B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1380"/>
            <a:ext cx="11125200" cy="78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4815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9.8 – Luneta Esférica 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3" name="Imagem 2" descr="Uma imagem com texto, eletrónica, captura de ecrã&#10;&#10;Descrição gerada automaticamente">
            <a:extLst>
              <a:ext uri="{FF2B5EF4-FFF2-40B4-BE49-F238E27FC236}">
                <a16:creationId xmlns:a16="http://schemas.microsoft.com/office/drawing/2014/main" id="{A25F13BC-5434-A28C-E431-55D99CB20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7" y="3143250"/>
            <a:ext cx="11023537" cy="598880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662DEE-12F0-26D8-6AB3-9E0F1864E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377" y="3143250"/>
            <a:ext cx="11066896" cy="59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4294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9.8 – Luneta Esférica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5C8F18-A6B8-FCD8-92B6-066AE3E9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52700"/>
            <a:ext cx="12191999" cy="7810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C2BDC6-5FCB-2B35-EABE-C75F300F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254415"/>
            <a:ext cx="11701463" cy="73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4347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9.8 – Luneta Esférica</a:t>
            </a:r>
            <a:endParaRPr sz="8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B2B0EE-3CF5-F820-720E-4BBFAB18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9724"/>
            <a:ext cx="12825413" cy="93311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8AC8CCC-2F8B-A7B1-1E1E-5996B265C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12191999" y="2955153"/>
            <a:ext cx="12192001" cy="78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92576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9.9 – Luneta Cónica 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F67F84-F2CA-E180-C20E-8891D8BDB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5" y="3543300"/>
            <a:ext cx="10896759" cy="59483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C8819C-09FC-2931-17D5-C69EA77A6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543300"/>
            <a:ext cx="10908171" cy="594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1990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9.9 – Luneta Cónica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019445-DA34-1EA7-2754-84B21F79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024114"/>
            <a:ext cx="13030200" cy="76677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7DFF23-557F-0E2C-E94E-941AB4E0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2537" y="3024114"/>
            <a:ext cx="11091863" cy="71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4436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9.9 – Luneta Cónica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270ABF-E95E-D246-D1C8-99A250B2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1" y="2470679"/>
            <a:ext cx="13620750" cy="750437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18C656-80EF-6134-8944-8203A9E7C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5"/>
          <a:stretch/>
        </p:blipFill>
        <p:spPr>
          <a:xfrm>
            <a:off x="0" y="1683545"/>
            <a:ext cx="11536256" cy="82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06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6000" dirty="0" err="1"/>
              <a:t>Exerc</a:t>
            </a:r>
            <a:r>
              <a:rPr sz="16000" dirty="0"/>
              <a:t>. </a:t>
            </a:r>
            <a:r>
              <a:rPr lang="en-GB" sz="16000" dirty="0"/>
              <a:t>2</a:t>
            </a:r>
            <a:r>
              <a:rPr sz="16000" dirty="0"/>
              <a:t>.</a:t>
            </a:r>
            <a:r>
              <a:rPr lang="pt-PT" sz="16000" dirty="0"/>
              <a:t>2</a:t>
            </a:r>
            <a:r>
              <a:rPr sz="16000" dirty="0"/>
              <a:t> - </a:t>
            </a:r>
            <a:r>
              <a:rPr lang="en-GB" sz="16000" dirty="0" err="1"/>
              <a:t>Dodecaedro</a:t>
            </a:r>
            <a:endParaRPr sz="16000" dirty="0"/>
          </a:p>
        </p:txBody>
      </p:sp>
      <p:pic>
        <p:nvPicPr>
          <p:cNvPr id="5" name="Imagem 4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04A56994-DDA4-5DE4-FA7A-FD99B66A8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42547" r="52039" b="34000"/>
          <a:stretch/>
        </p:blipFill>
        <p:spPr>
          <a:xfrm>
            <a:off x="2229100" y="505886"/>
            <a:ext cx="7274564" cy="5227246"/>
          </a:xfrm>
          <a:prstGeom prst="rect">
            <a:avLst/>
          </a:prstGeom>
        </p:spPr>
      </p:pic>
      <p:pic>
        <p:nvPicPr>
          <p:cNvPr id="3" name="Imagem 2" descr="Uma imagem com mesa&#10;&#10;Descrição gerada automaticamente">
            <a:extLst>
              <a:ext uri="{FF2B5EF4-FFF2-40B4-BE49-F238E27FC236}">
                <a16:creationId xmlns:a16="http://schemas.microsoft.com/office/drawing/2014/main" id="{55D01333-0D45-C046-4665-9CF4BD790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3" r="10974" b="34363"/>
          <a:stretch/>
        </p:blipFill>
        <p:spPr>
          <a:xfrm>
            <a:off x="10204704" y="3324473"/>
            <a:ext cx="14179296" cy="6258440"/>
          </a:xfrm>
          <a:prstGeom prst="rect">
            <a:avLst/>
          </a:prstGeom>
        </p:spPr>
      </p:pic>
      <p:pic>
        <p:nvPicPr>
          <p:cNvPr id="6" name="Imagem 5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60EE40F9-9ECB-D209-33AF-DD85FA866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0" t="42547" r="10980" b="34000"/>
          <a:stretch/>
        </p:blipFill>
        <p:spPr>
          <a:xfrm>
            <a:off x="2229100" y="6103082"/>
            <a:ext cx="7274564" cy="51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1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6000" dirty="0" err="1"/>
              <a:t>Exerc</a:t>
            </a:r>
            <a:r>
              <a:rPr sz="16000" dirty="0"/>
              <a:t>. </a:t>
            </a:r>
            <a:r>
              <a:rPr lang="en-GB" sz="16000" dirty="0"/>
              <a:t>2</a:t>
            </a:r>
            <a:r>
              <a:rPr sz="16000" dirty="0"/>
              <a:t>.</a:t>
            </a:r>
            <a:r>
              <a:rPr lang="pt-PT" sz="16000" dirty="0"/>
              <a:t>2</a:t>
            </a:r>
            <a:r>
              <a:rPr sz="16000" dirty="0"/>
              <a:t> - </a:t>
            </a:r>
            <a:r>
              <a:rPr lang="en-GB" sz="16000" dirty="0" err="1"/>
              <a:t>Dodecaedro</a:t>
            </a:r>
            <a:endParaRPr sz="16000" dirty="0"/>
          </a:p>
        </p:txBody>
      </p:sp>
      <p:pic>
        <p:nvPicPr>
          <p:cNvPr id="4" name="Imagem 3" descr="Uma imagem com casa de jogos, sala&#10;&#10;Descrição gerada automaticamente">
            <a:extLst>
              <a:ext uri="{FF2B5EF4-FFF2-40B4-BE49-F238E27FC236}">
                <a16:creationId xmlns:a16="http://schemas.microsoft.com/office/drawing/2014/main" id="{E390A48A-4D61-A4CB-58C2-8D1761459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32182" r="8980" b="40909"/>
          <a:stretch/>
        </p:blipFill>
        <p:spPr>
          <a:xfrm>
            <a:off x="4023361" y="2377439"/>
            <a:ext cx="16911456" cy="77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044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4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                                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pt-PT" sz="21100" dirty="0"/>
              <a:t>3</a:t>
            </a:r>
            <a:r>
              <a:rPr sz="21100" dirty="0"/>
              <a:t> </a:t>
            </a:r>
            <a:r>
              <a:rPr lang="pt-PT" sz="21100" dirty="0"/>
              <a:t>– GRASSHOPPER</a:t>
            </a:r>
            <a:endParaRPr sz="21100" dirty="0"/>
          </a:p>
        </p:txBody>
      </p:sp>
    </p:spTree>
    <p:extLst>
      <p:ext uri="{BB962C8B-B14F-4D97-AF65-F5344CB8AC3E}">
        <p14:creationId xmlns:p14="http://schemas.microsoft.com/office/powerpoint/2010/main" val="28683651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3.1 – </a:t>
            </a:r>
            <a:r>
              <a:rPr lang="pt-PT" sz="9600" dirty="0" err="1"/>
              <a:t>Grasshopper</a:t>
            </a:r>
            <a:r>
              <a:rPr lang="pt-PT" sz="9600" dirty="0"/>
              <a:t> Cubo (Processo)</a:t>
            </a:r>
            <a:endParaRPr sz="9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CFBACA-257D-C963-948E-17716FE81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5" y="3118765"/>
            <a:ext cx="11047249" cy="59954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EE5A71-F8EA-C174-948A-71D32FE2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618" y="3118765"/>
            <a:ext cx="11015534" cy="59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284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/>
              <a:t>                 </a:t>
            </a:r>
            <a:r>
              <a:rPr lang="pt-PT" dirty="0" err="1"/>
              <a:t>Exerc</a:t>
            </a:r>
            <a:r>
              <a:rPr lang="pt-PT" dirty="0"/>
              <a:t>. 3.1 – </a:t>
            </a:r>
            <a:r>
              <a:rPr lang="pt-PT" dirty="0" err="1"/>
              <a:t>Grasshopper</a:t>
            </a:r>
            <a:r>
              <a:rPr lang="pt-PT" dirty="0"/>
              <a:t> Cubo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52464F-F0B7-519A-571E-E7D0D7974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37091" r="42628" b="34000"/>
          <a:stretch/>
        </p:blipFill>
        <p:spPr>
          <a:xfrm>
            <a:off x="1700785" y="1191620"/>
            <a:ext cx="9820656" cy="96387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57C779-EA29-130E-1612-4CC9B0F56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31598" r="47333" b="46039"/>
          <a:stretch/>
        </p:blipFill>
        <p:spPr>
          <a:xfrm>
            <a:off x="11521441" y="1539938"/>
            <a:ext cx="11777472" cy="92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44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500" dirty="0"/>
              <a:t> </a:t>
            </a:r>
            <a:r>
              <a:rPr lang="pt-PT" sz="8500" dirty="0" err="1"/>
              <a:t>Exerc</a:t>
            </a:r>
            <a:r>
              <a:rPr lang="pt-PT" sz="8500" dirty="0"/>
              <a:t>. 3.2 – </a:t>
            </a:r>
            <a:r>
              <a:rPr lang="pt-PT" sz="8500" dirty="0" err="1"/>
              <a:t>Grasshopper</a:t>
            </a:r>
            <a:r>
              <a:rPr lang="pt-PT" sz="8500" dirty="0"/>
              <a:t> Paraboloide (Processo)</a:t>
            </a:r>
            <a:endParaRPr sz="85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03F8F0-33AD-24D9-EF61-AFA900501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" y="3297078"/>
            <a:ext cx="10563387" cy="57163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E4F36E-93AC-03DD-17A6-5E670732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23" y="3297078"/>
            <a:ext cx="10543092" cy="57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99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5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/>
              <a:t>                        </a:t>
            </a:r>
            <a:r>
              <a:rPr lang="pt-PT" sz="16000" dirty="0" err="1"/>
              <a:t>Exerc</a:t>
            </a:r>
            <a:r>
              <a:rPr lang="pt-PT" sz="16000" dirty="0"/>
              <a:t>. 3.2 – </a:t>
            </a:r>
            <a:r>
              <a:rPr lang="pt-PT" sz="16000" dirty="0" err="1"/>
              <a:t>Grasshopper</a:t>
            </a:r>
            <a:r>
              <a:rPr lang="pt-PT" sz="16000" dirty="0"/>
              <a:t> Paraboloide</a:t>
            </a:r>
            <a:endParaRPr sz="16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5371322-0989-E0AE-B963-25E73B45E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5" t="40546" r="24157" b="46363"/>
          <a:stretch/>
        </p:blipFill>
        <p:spPr>
          <a:xfrm>
            <a:off x="-1" y="966003"/>
            <a:ext cx="11545825" cy="10522778"/>
          </a:xfrm>
          <a:prstGeom prst="rect">
            <a:avLst/>
          </a:prstGeom>
        </p:spPr>
      </p:pic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1A9D06A0-3523-63FB-AE26-3ACDDAEB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36363" r="63569" b="43455"/>
          <a:stretch/>
        </p:blipFill>
        <p:spPr>
          <a:xfrm>
            <a:off x="11728704" y="920549"/>
            <a:ext cx="12472416" cy="105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2000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</a:t>
            </a:r>
            <a:r>
              <a:rPr lang="pt-PT" sz="8800" dirty="0" err="1"/>
              <a:t>Exerc</a:t>
            </a:r>
            <a:r>
              <a:rPr lang="pt-PT" sz="8800" dirty="0"/>
              <a:t>. 3.3 – </a:t>
            </a:r>
            <a:r>
              <a:rPr lang="pt-PT" sz="8800" dirty="0" err="1"/>
              <a:t>Grasshopper</a:t>
            </a:r>
            <a:r>
              <a:rPr lang="pt-PT" sz="8800" dirty="0"/>
              <a:t> Terreno (Processo)</a:t>
            </a:r>
            <a:endParaRPr sz="8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7106A7-9F05-0DD9-4893-DC9B60A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" y="2578607"/>
            <a:ext cx="11460480" cy="62256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EB0F02-5C74-7A95-4B6C-B783588E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048" y="2578607"/>
            <a:ext cx="11469138" cy="62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875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</a:t>
            </a:r>
            <a:r>
              <a:rPr lang="pt-PT" sz="6400" cap="small" dirty="0"/>
              <a:t>Rafaela Martins Antunes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311155" y="-9137"/>
            <a:ext cx="10053710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1243607" y="7045004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20191121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 descr="Uma imagem com pessoa, exterior&#10;&#10;Descrição gerada automaticamente">
            <a:extLst>
              <a:ext uri="{FF2B5EF4-FFF2-40B4-BE49-F238E27FC236}">
                <a16:creationId xmlns:a16="http://schemas.microsoft.com/office/drawing/2014/main" id="{B8C21860-F728-5322-7FAF-368E99861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" t="21536" r="48" b="13709"/>
          <a:stretch/>
        </p:blipFill>
        <p:spPr>
          <a:xfrm>
            <a:off x="14311155" y="-14720"/>
            <a:ext cx="10067169" cy="977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</a:t>
            </a:r>
            <a:r>
              <a:rPr lang="pt-PT" dirty="0"/>
              <a:t>                 </a:t>
            </a:r>
            <a:r>
              <a:rPr lang="pt-PT" dirty="0" err="1"/>
              <a:t>Exerc</a:t>
            </a:r>
            <a:r>
              <a:rPr lang="pt-PT" dirty="0"/>
              <a:t>. 3.3 – </a:t>
            </a:r>
            <a:r>
              <a:rPr lang="pt-PT" dirty="0" err="1"/>
              <a:t>Grasshopper</a:t>
            </a:r>
            <a:r>
              <a:rPr lang="pt-PT" dirty="0"/>
              <a:t> Terreno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E54A73-C6AC-7E40-F313-9B1619BC7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40546" r="32274" b="37818"/>
          <a:stretch/>
        </p:blipFill>
        <p:spPr>
          <a:xfrm>
            <a:off x="11579803" y="2743200"/>
            <a:ext cx="12804197" cy="87455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B0F472-0F7C-98E3-12B6-61FB590408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t="39980" r="39387" b="33656"/>
          <a:stretch/>
        </p:blipFill>
        <p:spPr>
          <a:xfrm>
            <a:off x="0" y="1817732"/>
            <a:ext cx="11835835" cy="96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280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pt-PT" sz="10000" dirty="0"/>
              <a:t>3.4</a:t>
            </a:r>
            <a:r>
              <a:rPr sz="10000" dirty="0"/>
              <a:t> </a:t>
            </a:r>
            <a:r>
              <a:rPr lang="pt-PT" sz="10000" dirty="0"/>
              <a:t>– </a:t>
            </a:r>
            <a:r>
              <a:rPr lang="pt-PT" sz="10000" dirty="0" err="1"/>
              <a:t>Grasshopper</a:t>
            </a:r>
            <a:r>
              <a:rPr lang="pt-PT" sz="10000" dirty="0"/>
              <a:t> Terreno Projeto</a:t>
            </a:r>
            <a:endParaRPr sz="10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B7884D-D973-06ED-D48C-3A1689A2C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6" r="7830"/>
          <a:stretch/>
        </p:blipFill>
        <p:spPr>
          <a:xfrm>
            <a:off x="11455866" y="0"/>
            <a:ext cx="1292813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5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</a:t>
            </a:r>
            <a:r>
              <a:rPr lang="pt-PT" sz="8800" dirty="0" err="1"/>
              <a:t>Exerc</a:t>
            </a:r>
            <a:r>
              <a:rPr lang="pt-PT" sz="8800" dirty="0"/>
              <a:t>. 3.4 – </a:t>
            </a:r>
            <a:r>
              <a:rPr lang="pt-PT" sz="8800" dirty="0" err="1"/>
              <a:t>Grasshopper</a:t>
            </a:r>
            <a:r>
              <a:rPr lang="pt-PT" sz="8800" dirty="0"/>
              <a:t> Terreno 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0518BA-0AE1-B9CA-9203-F2AED1629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2" y="3127249"/>
            <a:ext cx="10939035" cy="59253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86BCAC-8E43-6DD3-7A19-6E559AA1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054" y="3127249"/>
            <a:ext cx="10939035" cy="59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037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</a:t>
            </a:r>
            <a:r>
              <a:rPr lang="pt-PT" sz="8800" dirty="0" err="1"/>
              <a:t>Exerc</a:t>
            </a:r>
            <a:r>
              <a:rPr lang="pt-PT" sz="8800" dirty="0"/>
              <a:t>. 3.4 – </a:t>
            </a:r>
            <a:r>
              <a:rPr lang="pt-PT" sz="8800" dirty="0" err="1"/>
              <a:t>Grasshopper</a:t>
            </a:r>
            <a:r>
              <a:rPr lang="pt-PT" sz="8800" dirty="0"/>
              <a:t> Terreno 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753975-2A45-B6B8-2E55-E138CAE6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515" y="3075032"/>
            <a:ext cx="11037087" cy="59554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1641883-FB14-E9BC-4F77-AA26660A8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8" y="3075031"/>
            <a:ext cx="10993756" cy="59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743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</a:t>
            </a:r>
            <a:r>
              <a:rPr lang="pt-PT" sz="10000" dirty="0"/>
              <a:t>  </a:t>
            </a:r>
            <a:r>
              <a:rPr lang="pt-PT" sz="9600" dirty="0" err="1"/>
              <a:t>Exerc</a:t>
            </a:r>
            <a:r>
              <a:rPr lang="pt-PT" sz="9600" dirty="0"/>
              <a:t>. 3.4 – </a:t>
            </a:r>
            <a:r>
              <a:rPr lang="pt-PT" sz="9600" dirty="0" err="1"/>
              <a:t>Grasshopper</a:t>
            </a:r>
            <a:r>
              <a:rPr lang="pt-PT" sz="9600" dirty="0"/>
              <a:t> Terreno Projeto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0818A7-6A7D-677B-2B41-F15EF385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4" r="5215" b="26364"/>
          <a:stretch/>
        </p:blipFill>
        <p:spPr>
          <a:xfrm>
            <a:off x="371857" y="2710037"/>
            <a:ext cx="13752575" cy="8295926"/>
          </a:xfrm>
          <a:prstGeom prst="rect">
            <a:avLst/>
          </a:prstGeom>
        </p:spPr>
      </p:pic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A9408302-B046-E210-F471-ACA42122C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33455" r="27098" b="35636"/>
          <a:stretch/>
        </p:blipFill>
        <p:spPr>
          <a:xfrm>
            <a:off x="14545056" y="2987771"/>
            <a:ext cx="9089136" cy="67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594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4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CONCHAS GASTRÓPEDES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EC1E91-E596-B0B0-693D-E977B23F4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42000" r="4511" b="43273"/>
          <a:stretch/>
        </p:blipFill>
        <p:spPr>
          <a:xfrm>
            <a:off x="1022603" y="3493008"/>
            <a:ext cx="21537507" cy="50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3530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</a:t>
            </a:r>
            <a:r>
              <a:rPr sz="11800" dirty="0"/>
              <a:t>.1 - Spirula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4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</a:t>
            </a:r>
            <a:r>
              <a:rPr dirty="0"/>
              <a:t>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4</a:t>
            </a:r>
            <a:r>
              <a:rPr sz="21100" dirty="0"/>
              <a:t>.1 </a:t>
            </a:r>
            <a:r>
              <a:rPr lang="pt-PT" sz="21100" dirty="0"/>
              <a:t>–</a:t>
            </a:r>
            <a:r>
              <a:rPr sz="21100" dirty="0"/>
              <a:t> Spirula</a:t>
            </a:r>
            <a:r>
              <a:rPr lang="pt-PT" sz="21100" dirty="0"/>
              <a:t> (Processo)</a:t>
            </a:r>
            <a:endParaRPr sz="211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FD1C27-DAA4-99AA-A7B4-A8C148BBF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1" t="9508" r="11255" b="14502"/>
          <a:stretch/>
        </p:blipFill>
        <p:spPr>
          <a:xfrm>
            <a:off x="12473249" y="2227220"/>
            <a:ext cx="11360535" cy="75712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373A33-38FB-1C7C-3EC2-11AF6A2C0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t="27381" r="31925" b="13998"/>
          <a:stretch/>
        </p:blipFill>
        <p:spPr>
          <a:xfrm>
            <a:off x="743712" y="2227220"/>
            <a:ext cx="11167041" cy="75712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</a:t>
            </a:r>
            <a:r>
              <a:rPr dirty="0"/>
              <a:t> </a:t>
            </a:r>
            <a:r>
              <a:rPr lang="pt-PT" dirty="0"/>
              <a:t>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.1 </a:t>
            </a:r>
            <a:r>
              <a:rPr lang="pt-PT" sz="12900" dirty="0"/>
              <a:t>–</a:t>
            </a:r>
            <a:r>
              <a:rPr sz="12900" dirty="0"/>
              <a:t> </a:t>
            </a:r>
            <a:r>
              <a:rPr sz="12900" dirty="0" err="1"/>
              <a:t>Spirul</a:t>
            </a:r>
            <a:r>
              <a:rPr lang="pt-PT" sz="12900" dirty="0"/>
              <a:t>a</a:t>
            </a:r>
            <a:endParaRPr sz="129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7B1F3E-E953-FE72-A87A-6B20F639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849" y="1570587"/>
            <a:ext cx="13687649" cy="92348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C9FD412-FFB5-A7D8-77F9-7B5DF012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18" y="1645921"/>
            <a:ext cx="10383203" cy="87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55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</a:t>
            </a:r>
            <a:r>
              <a:rPr dirty="0"/>
              <a:t> </a:t>
            </a:r>
            <a:r>
              <a:rPr lang="pt-PT" dirty="0"/>
              <a:t>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.1 </a:t>
            </a:r>
            <a:r>
              <a:rPr lang="pt-PT" sz="12900" dirty="0"/>
              <a:t>–</a:t>
            </a:r>
            <a:r>
              <a:rPr sz="12900" dirty="0"/>
              <a:t> </a:t>
            </a:r>
            <a:r>
              <a:rPr sz="12900" dirty="0" err="1"/>
              <a:t>Spirul</a:t>
            </a:r>
            <a:r>
              <a:rPr lang="pt-PT" sz="12900" dirty="0"/>
              <a:t>a</a:t>
            </a:r>
            <a:endParaRPr sz="129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05FF4A-3F2F-706F-F75E-BE8BD8C6F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582" y="660059"/>
            <a:ext cx="13267754" cy="108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415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958833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>
                <a:solidFill>
                  <a:schemeClr val="tx2">
                    <a:lumMod val="75000"/>
                  </a:schemeClr>
                </a:solidFill>
              </a:rPr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A820DB-EB6B-D008-DF64-11FBF0998344}"/>
              </a:ext>
            </a:extLst>
          </p:cNvPr>
          <p:cNvSpPr txBox="1"/>
          <p:nvPr/>
        </p:nvSpPr>
        <p:spPr>
          <a:xfrm>
            <a:off x="2526502" y="2067371"/>
            <a:ext cx="5938456" cy="10320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QGIS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1.1. Mapas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1.2. Ampliação Mapa com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Autocad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Poliedros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2.1. Cubo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2.2. Dodecaedro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pt-PT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3.1.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Cubo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3.2.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Paraboloide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3.3.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Terreno Hipotético 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3.4.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Terreno de Projeto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Conchas Gastrópodes </a:t>
            </a: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4.1.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Spirula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4.2.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Planorbis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4.3.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Nautilus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4.4. Caracol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4.5. Caramujo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Bivalves </a:t>
            </a: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5.1. Mexilhão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5.2. Ameijoa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5.3. Vieira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5.4. Ostra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AutoNum type="arabicPeriod" startAt="6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 Caramujo em </a:t>
            </a:r>
            <a:r>
              <a:rPr lang="pt-PT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Grasshopper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AutoNum type="arabicPeriod" startAt="6"/>
            </a:pP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800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6DD6F4-6247-4AFC-0270-1F5281273FA4}"/>
              </a:ext>
            </a:extLst>
          </p:cNvPr>
          <p:cNvSpPr txBox="1"/>
          <p:nvPr/>
        </p:nvSpPr>
        <p:spPr>
          <a:xfrm>
            <a:off x="9222772" y="1670799"/>
            <a:ext cx="5938456" cy="7243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 Corais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7.1. Coral Espinhoso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7.2. Coral 2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7.3. Coral 3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7.4. Coral 4 (Espinhoso)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Anémona</a:t>
            </a:r>
          </a:p>
          <a:p>
            <a:pPr algn="l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Abóbadas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9.1. Abóbada de Berço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9.2. Abóbada de Cisterna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9.3. Abóbada de Ogiva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9.4. Abóbada Abatida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9.5. Abóbada Tórica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9.6. Abóbada Helicoidal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9.7. Luneta Cilíndrica 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9.8. Luneta Esférica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9.9. Luneta Cónica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800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</a:t>
            </a:r>
            <a:r>
              <a:rPr dirty="0"/>
              <a:t> </a:t>
            </a:r>
            <a:r>
              <a:rPr lang="pt-PT" dirty="0"/>
              <a:t>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.1 </a:t>
            </a:r>
            <a:r>
              <a:rPr lang="pt-PT" sz="12900" dirty="0"/>
              <a:t>–</a:t>
            </a:r>
            <a:r>
              <a:rPr sz="12900" dirty="0"/>
              <a:t> </a:t>
            </a:r>
            <a:r>
              <a:rPr sz="12900" dirty="0" err="1"/>
              <a:t>Spirul</a:t>
            </a:r>
            <a:r>
              <a:rPr lang="pt-PT" sz="12900" dirty="0"/>
              <a:t>a</a:t>
            </a:r>
            <a:endParaRPr sz="129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976B29-57DC-AA8A-9B0D-F5A805FC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48" y="795122"/>
            <a:ext cx="14760703" cy="106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3874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.2 - </a:t>
            </a:r>
            <a:r>
              <a:rPr sz="12900" dirty="0" err="1"/>
              <a:t>Planorbis</a:t>
            </a:r>
            <a:endParaRPr sz="12900"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4</a:t>
            </a:r>
            <a:r>
              <a:rPr sz="10000" dirty="0"/>
              <a:t>.2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sz="10000" dirty="0" err="1"/>
              <a:t>Planorbis</a:t>
            </a:r>
            <a:r>
              <a:rPr lang="pt-PT" sz="10000" dirty="0"/>
              <a:t> (Processo)</a:t>
            </a:r>
            <a:endParaRPr sz="10000" dirty="0"/>
          </a:p>
        </p:txBody>
      </p:sp>
      <p:pic>
        <p:nvPicPr>
          <p:cNvPr id="3" name="Imagem 2" descr="Uma imagem com texto, eletrónica, captura de ecrã, apresentação&#10;&#10;Descrição gerada automaticamente">
            <a:extLst>
              <a:ext uri="{FF2B5EF4-FFF2-40B4-BE49-F238E27FC236}">
                <a16:creationId xmlns:a16="http://schemas.microsoft.com/office/drawing/2014/main" id="{FF2E5041-CBD0-6ECE-7E6A-0C4E97BE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22840" r="23457" b="20304"/>
          <a:stretch/>
        </p:blipFill>
        <p:spPr>
          <a:xfrm>
            <a:off x="12838175" y="2395728"/>
            <a:ext cx="10708389" cy="66019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D5789D-2D7F-DAAC-B6B7-DC6E4BAC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t="22871" r="23399" b="11734"/>
          <a:stretch/>
        </p:blipFill>
        <p:spPr>
          <a:xfrm>
            <a:off x="1075180" y="2395728"/>
            <a:ext cx="10813223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454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 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.2 - </a:t>
            </a:r>
            <a:r>
              <a:rPr sz="12900" dirty="0" err="1"/>
              <a:t>Planorbis</a:t>
            </a:r>
            <a:endParaRPr sz="129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65EAD0-D758-97D8-370C-DC165739C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114" y="1474185"/>
            <a:ext cx="12033886" cy="100145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F51629-2035-7137-73AC-639A535C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1458"/>
            <a:ext cx="11802618" cy="101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0772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 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.2 - </a:t>
            </a:r>
            <a:r>
              <a:rPr sz="12900" dirty="0" err="1"/>
              <a:t>Planorbis</a:t>
            </a:r>
            <a:endParaRPr sz="129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91FD8D-54FE-77C8-FCBC-40FBA750C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020" y="1067859"/>
            <a:ext cx="14721958" cy="1042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75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 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4</a:t>
            </a:r>
            <a:r>
              <a:rPr sz="12900" dirty="0"/>
              <a:t>.2 - </a:t>
            </a:r>
            <a:r>
              <a:rPr sz="12900" dirty="0" err="1"/>
              <a:t>Planorbis</a:t>
            </a:r>
            <a:endParaRPr sz="129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9F1208-531E-D326-2933-73069A17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403" y="1170432"/>
            <a:ext cx="14114217" cy="103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7185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l Nautilus y la teoría de la NO evolución de la especie">
            <a:extLst>
              <a:ext uri="{FF2B5EF4-FFF2-40B4-BE49-F238E27FC236}">
                <a16:creationId xmlns:a16="http://schemas.microsoft.com/office/drawing/2014/main" id="{094ED14B-861A-33BF-F8CA-5BDA3AE11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r="7534"/>
          <a:stretch/>
        </p:blipFill>
        <p:spPr bwMode="auto">
          <a:xfrm>
            <a:off x="11418741" y="0"/>
            <a:ext cx="12965259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4297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4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4</a:t>
            </a:r>
            <a:r>
              <a:rPr sz="21100" dirty="0"/>
              <a:t>.</a:t>
            </a:r>
            <a:r>
              <a:rPr lang="pt-PT" sz="21100" dirty="0"/>
              <a:t>3</a:t>
            </a:r>
            <a:r>
              <a:rPr sz="21100" dirty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pt-PT" sz="21100" dirty="0" err="1"/>
              <a:t>Nautilus</a:t>
            </a:r>
            <a:r>
              <a:rPr lang="pt-PT" sz="21100" dirty="0"/>
              <a:t> (Processo)</a:t>
            </a:r>
            <a:endParaRPr sz="211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069A03-1F0C-BB2D-9C0E-C7D267A05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 t="20859" r="30267" b="35430"/>
          <a:stretch/>
        </p:blipFill>
        <p:spPr>
          <a:xfrm>
            <a:off x="1066801" y="2246314"/>
            <a:ext cx="10710961" cy="6879398"/>
          </a:xfrm>
          <a:prstGeom prst="rect">
            <a:avLst/>
          </a:prstGeom>
        </p:spPr>
      </p:pic>
      <p:pic>
        <p:nvPicPr>
          <p:cNvPr id="7" name="Imagem 6" descr="Uma imagem com texto, eletrónica, captura de ecrã, apresentação&#10;&#10;Descrição gerada automaticamente">
            <a:extLst>
              <a:ext uri="{FF2B5EF4-FFF2-40B4-BE49-F238E27FC236}">
                <a16:creationId xmlns:a16="http://schemas.microsoft.com/office/drawing/2014/main" id="{0CAB6B72-42B9-1511-FB15-28098268D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20362" r="18967" b="12999"/>
          <a:stretch/>
        </p:blipFill>
        <p:spPr>
          <a:xfrm>
            <a:off x="12960094" y="2246314"/>
            <a:ext cx="10357105" cy="68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33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sz="10000" dirty="0" err="1"/>
              <a:t>Nautilus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9E28E2-006E-AC68-9B87-0F2BBEC8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505"/>
            <a:ext cx="11973104" cy="101902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45D0B1-1A76-F76B-36B0-779D4ACD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3104" y="749808"/>
            <a:ext cx="12422378" cy="1073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25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sz="10000" dirty="0" err="1"/>
              <a:t>Nautilus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995CF2-2C07-68C8-0135-6472FAFB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13" y="718331"/>
            <a:ext cx="13042774" cy="107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96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 - </a:t>
            </a:r>
            <a:r>
              <a:rPr lang="pt-PT" dirty="0"/>
              <a:t>QGIS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5416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609283-BE5B-6C7C-1D17-F19178457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5652" y1="18043" x2="46957" y2="18478"/>
                        <a14:backgroundMark x1="52609" y1="17826" x2="53478" y2="17826"/>
                        <a14:backgroundMark x1="71630" y1="23043" x2="70761" y2="22609"/>
                        <a14:backgroundMark x1="11848" y1="62935" x2="11848" y2="61304"/>
                        <a14:backgroundMark x1="13370" y1="65217" x2="11848" y2="63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569">
            <a:off x="11978640" y="-537072"/>
            <a:ext cx="12588240" cy="125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095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  </a:t>
            </a:r>
            <a:r>
              <a:rPr lang="pt-PT" sz="10000" dirty="0"/>
              <a:t>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4</a:t>
            </a:r>
            <a:r>
              <a:rPr sz="10000" dirty="0"/>
              <a:t>.</a:t>
            </a:r>
            <a:r>
              <a:rPr lang="pt-PT" sz="10000" dirty="0"/>
              <a:t>4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Caracol (Processo)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33EEFF-0BA0-D5AC-FB44-3115F2EF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26723" r="23733" b="11030"/>
          <a:stretch/>
        </p:blipFill>
        <p:spPr>
          <a:xfrm>
            <a:off x="1066800" y="2402908"/>
            <a:ext cx="10710961" cy="6566210"/>
          </a:xfrm>
          <a:prstGeom prst="rect">
            <a:avLst/>
          </a:prstGeom>
        </p:spPr>
      </p:pic>
      <p:pic>
        <p:nvPicPr>
          <p:cNvPr id="6" name="Imagem 5" descr="Uma imagem com texto, captura de ecrã, eletrónica, apresentação&#10;&#10;Descrição gerada automaticamente">
            <a:extLst>
              <a:ext uri="{FF2B5EF4-FFF2-40B4-BE49-F238E27FC236}">
                <a16:creationId xmlns:a16="http://schemas.microsoft.com/office/drawing/2014/main" id="{D6818C7C-497A-9515-D789-D7CCFC506E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5" t="35888" r="30334" b="12271"/>
          <a:stretch/>
        </p:blipFill>
        <p:spPr>
          <a:xfrm>
            <a:off x="12838465" y="2390538"/>
            <a:ext cx="10478735" cy="65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2475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6560E6-C3CC-573E-88E2-8CFB412E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" y="970178"/>
            <a:ext cx="11118278" cy="102194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5E4729-C885-B493-FF3C-D1A1225B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055" y="1706185"/>
            <a:ext cx="12127040" cy="9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32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816758-6DF0-DBDF-647F-C2DC7D85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89" y="1135105"/>
            <a:ext cx="13907679" cy="103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8205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E14DE7-ED58-6099-3631-3DC116020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63" y="1557581"/>
            <a:ext cx="13212509" cy="99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5445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</a:t>
            </a:r>
            <a:r>
              <a:rPr sz="11800" dirty="0"/>
              <a:t>.</a:t>
            </a:r>
            <a:r>
              <a:rPr lang="pt-PT" sz="11800" dirty="0"/>
              <a:t>5</a:t>
            </a:r>
            <a:r>
              <a:rPr sz="11800" dirty="0"/>
              <a:t> -</a:t>
            </a:r>
            <a:r>
              <a:rPr lang="pt-PT" sz="11800" dirty="0"/>
              <a:t> Caramujo</a:t>
            </a:r>
            <a:endParaRPr sz="11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Picture 2" descr="LITTORINIDAE, Littorina peruviana | Conchology">
            <a:extLst>
              <a:ext uri="{FF2B5EF4-FFF2-40B4-BE49-F238E27FC236}">
                <a16:creationId xmlns:a16="http://schemas.microsoft.com/office/drawing/2014/main" id="{F37F72BE-FD53-E36F-B6F1-A360C0AD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688" y="652272"/>
            <a:ext cx="10046207" cy="1004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48394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4</a:t>
            </a:r>
            <a:r>
              <a:rPr sz="10000" dirty="0"/>
              <a:t>.</a:t>
            </a:r>
            <a:r>
              <a:rPr lang="pt-PT" sz="10000" dirty="0"/>
              <a:t>5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Caramujo (Processo)</a:t>
            </a:r>
            <a:endParaRPr sz="10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944220-4333-081A-1085-1BC258273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0" t="31442" r="7221" b="11325"/>
          <a:stretch/>
        </p:blipFill>
        <p:spPr>
          <a:xfrm>
            <a:off x="1542288" y="2543179"/>
            <a:ext cx="9619487" cy="68500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4DE5C5-1B5C-0AA4-C42D-1BDF44606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18522" r="22409" b="17854"/>
          <a:stretch/>
        </p:blipFill>
        <p:spPr>
          <a:xfrm>
            <a:off x="12832080" y="2604953"/>
            <a:ext cx="9826752" cy="67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544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4</a:t>
            </a:r>
            <a:r>
              <a:rPr sz="10800" dirty="0"/>
              <a:t>.</a:t>
            </a:r>
            <a:r>
              <a:rPr lang="pt-PT" sz="10800" dirty="0"/>
              <a:t>5</a:t>
            </a:r>
            <a:r>
              <a:rPr sz="10800" dirty="0"/>
              <a:t> - </a:t>
            </a:r>
            <a:r>
              <a:rPr lang="pt-PT" sz="10800" dirty="0"/>
              <a:t>Caramujo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4A4043-0225-D63E-39C4-6E1E11BEA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" y="804672"/>
            <a:ext cx="12556428" cy="106841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E877540-FE07-BF67-85BF-D847974DB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407" y="505379"/>
            <a:ext cx="11385233" cy="109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536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4</a:t>
            </a:r>
            <a:r>
              <a:rPr sz="10800" dirty="0"/>
              <a:t>.</a:t>
            </a:r>
            <a:r>
              <a:rPr lang="pt-PT" sz="10800" dirty="0"/>
              <a:t>5</a:t>
            </a:r>
            <a:r>
              <a:rPr sz="10800" dirty="0"/>
              <a:t> - </a:t>
            </a:r>
            <a:r>
              <a:rPr lang="pt-PT" sz="10800" dirty="0"/>
              <a:t>Caramujo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5E2F0C-0B65-08F2-DBDD-4E1A194B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677" y="408053"/>
            <a:ext cx="13196644" cy="110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636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</a:t>
            </a:r>
            <a:r>
              <a:rPr lang="pt-PT" sz="10000" dirty="0"/>
              <a:t>          </a:t>
            </a:r>
            <a:r>
              <a:rPr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5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CONCHAS BIVALVES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5805F5-4F48-F33C-D89E-90140B9FE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43978" r="4745" b="38909"/>
          <a:stretch/>
        </p:blipFill>
        <p:spPr>
          <a:xfrm>
            <a:off x="1188720" y="3602736"/>
            <a:ext cx="22413212" cy="57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224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        </a:t>
            </a:r>
            <a:r>
              <a:rPr dirty="0"/>
              <a:t> </a:t>
            </a:r>
            <a:r>
              <a:rPr sz="118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–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QGIS</a:t>
            </a:r>
            <a:endParaRPr sz="118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 descr="Uma imagem com texto, eletrónica&#10;&#10;Descrição gerada automaticamente">
            <a:extLst>
              <a:ext uri="{FF2B5EF4-FFF2-40B4-BE49-F238E27FC236}">
                <a16:creationId xmlns:a16="http://schemas.microsoft.com/office/drawing/2014/main" id="{973F2C41-2783-1B3D-C966-9B2F6DCC3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" y="996069"/>
            <a:ext cx="8010199" cy="4122281"/>
          </a:xfrm>
          <a:prstGeom prst="rect">
            <a:avLst/>
          </a:prstGeom>
        </p:spPr>
      </p:pic>
      <p:pic>
        <p:nvPicPr>
          <p:cNvPr id="5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16AA2352-4F0F-89F7-3DF6-E1C1C01E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" y="6711696"/>
            <a:ext cx="8010199" cy="4071851"/>
          </a:xfrm>
          <a:prstGeom prst="rect">
            <a:avLst/>
          </a:prstGeom>
        </p:spPr>
      </p:pic>
      <p:pic>
        <p:nvPicPr>
          <p:cNvPr id="7" name="Imagem 6" descr="Uma imagem com mapa&#10;&#10;Descrição gerada automaticamente">
            <a:extLst>
              <a:ext uri="{FF2B5EF4-FFF2-40B4-BE49-F238E27FC236}">
                <a16:creationId xmlns:a16="http://schemas.microsoft.com/office/drawing/2014/main" id="{8DF36461-D3F4-4142-2FC5-FCD04045A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65" y="1021283"/>
            <a:ext cx="7944467" cy="4071851"/>
          </a:xfrm>
          <a:prstGeom prst="rect">
            <a:avLst/>
          </a:prstGeom>
        </p:spPr>
      </p:pic>
      <p:pic>
        <p:nvPicPr>
          <p:cNvPr id="9" name="Imagem 8" descr="Uma imagem com mapa&#10;&#10;Descrição gerada automaticamente">
            <a:extLst>
              <a:ext uri="{FF2B5EF4-FFF2-40B4-BE49-F238E27FC236}">
                <a16:creationId xmlns:a16="http://schemas.microsoft.com/office/drawing/2014/main" id="{35287D12-7E15-823F-4EE4-0F36F913B5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84" y="6711695"/>
            <a:ext cx="7891792" cy="4071851"/>
          </a:xfrm>
          <a:prstGeom prst="rect">
            <a:avLst/>
          </a:prstGeom>
        </p:spPr>
      </p:pic>
      <p:pic>
        <p:nvPicPr>
          <p:cNvPr id="11" name="Imagem 10" descr="Uma imagem com mapa&#10;&#10;Descrição gerada automaticamente">
            <a:extLst>
              <a:ext uri="{FF2B5EF4-FFF2-40B4-BE49-F238E27FC236}">
                <a16:creationId xmlns:a16="http://schemas.microsoft.com/office/drawing/2014/main" id="{9D090FB8-67F5-1AF1-FA0C-33D114ADD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031" y="996069"/>
            <a:ext cx="7969372" cy="4071851"/>
          </a:xfrm>
          <a:prstGeom prst="rect">
            <a:avLst/>
          </a:prstGeom>
        </p:spPr>
      </p:pic>
      <p:pic>
        <p:nvPicPr>
          <p:cNvPr id="13" name="Imagem 12" descr="Uma imagem com mapa&#10;&#10;Descrição gerada automaticamente">
            <a:extLst>
              <a:ext uri="{FF2B5EF4-FFF2-40B4-BE49-F238E27FC236}">
                <a16:creationId xmlns:a16="http://schemas.microsoft.com/office/drawing/2014/main" id="{5105DBB5-EB4F-A389-5363-EBED5A1DD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964" y="6711695"/>
            <a:ext cx="8086036" cy="407671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3BAC35A-FA1F-45F1-4FF5-A3EB97868EB4}"/>
              </a:ext>
            </a:extLst>
          </p:cNvPr>
          <p:cNvSpPr txBox="1"/>
          <p:nvPr/>
        </p:nvSpPr>
        <p:spPr>
          <a:xfrm>
            <a:off x="-969264" y="6152767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Maps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</a:t>
            </a:r>
            <a:br>
              <a:rPr lang="pt-PT" sz="2400" dirty="0">
                <a:solidFill>
                  <a:schemeClr val="tx1"/>
                </a:solidFill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B482D3-6055-532E-63CA-764744F22C80}"/>
              </a:ext>
            </a:extLst>
          </p:cNvPr>
          <p:cNvSpPr txBox="1"/>
          <p:nvPr/>
        </p:nvSpPr>
        <p:spPr>
          <a:xfrm>
            <a:off x="-274320" y="411057"/>
            <a:ext cx="41330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Satellite Hybrid:</a:t>
            </a: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62BC75-FE5B-553E-07A1-CB7C16D3A886}"/>
              </a:ext>
            </a:extLst>
          </p:cNvPr>
          <p:cNvSpPr txBox="1"/>
          <p:nvPr/>
        </p:nvSpPr>
        <p:spPr>
          <a:xfrm>
            <a:off x="7248144" y="411057"/>
            <a:ext cx="41330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Roads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</a:t>
            </a: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FB6EB7-533F-26B8-7512-7AD06287653B}"/>
              </a:ext>
            </a:extLst>
          </p:cNvPr>
          <p:cNvSpPr txBox="1"/>
          <p:nvPr/>
        </p:nvSpPr>
        <p:spPr>
          <a:xfrm>
            <a:off x="7248144" y="6122693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Satellite</a:t>
            </a:r>
            <a:r>
              <a:rPr lang="pt-PT" sz="24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:</a:t>
            </a:r>
            <a:br>
              <a:rPr lang="pt-PT" sz="2400" dirty="0">
                <a:solidFill>
                  <a:schemeClr val="tx1"/>
                </a:solidFill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1D19CA-ACA9-CCC8-A07B-D228E78CEB30}"/>
              </a:ext>
            </a:extLst>
          </p:cNvPr>
          <p:cNvSpPr txBox="1"/>
          <p:nvPr/>
        </p:nvSpPr>
        <p:spPr>
          <a:xfrm>
            <a:off x="15922752" y="462353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Street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Maps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</a:t>
            </a:r>
            <a:br>
              <a:rPr lang="pt-PT" sz="2400" dirty="0">
                <a:solidFill>
                  <a:schemeClr val="tx1"/>
                </a:solidFill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AA8114A-A087-8075-1986-9F0774701F3C}"/>
              </a:ext>
            </a:extLst>
          </p:cNvPr>
          <p:cNvSpPr txBox="1"/>
          <p:nvPr/>
        </p:nvSpPr>
        <p:spPr>
          <a:xfrm>
            <a:off x="15465552" y="6122693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Terrain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</a:t>
            </a:r>
            <a:br>
              <a:rPr lang="pt-PT" sz="2400" dirty="0">
                <a:solidFill>
                  <a:schemeClr val="tx1"/>
                </a:solidFill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5</a:t>
            </a:r>
            <a:r>
              <a:rPr sz="11800" dirty="0"/>
              <a:t>.</a:t>
            </a:r>
            <a:r>
              <a:rPr lang="pt-PT" sz="11800" dirty="0"/>
              <a:t>1</a:t>
            </a:r>
            <a:r>
              <a:rPr sz="11800" dirty="0"/>
              <a:t> -</a:t>
            </a:r>
            <a:r>
              <a:rPr lang="pt-PT" sz="11800" dirty="0"/>
              <a:t> Mexilhão</a:t>
            </a:r>
            <a:endParaRPr sz="11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6F14210-BB7D-0AF5-7BF5-2E0212734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9500" y1="41075" x2="78667" y2="57390"/>
                        <a14:foregroundMark x1="74667" y1="58541" x2="70000" y2="69290"/>
                        <a14:foregroundMark x1="70000" y1="69290" x2="71500" y2="57774"/>
                        <a14:foregroundMark x1="75000" y1="62188" x2="74667" y2="59885"/>
                        <a14:foregroundMark x1="79333" y1="31094" x2="83500" y2="45298"/>
                        <a14:foregroundMark x1="73833" y1="46257" x2="76333" y2="60269"/>
                        <a14:foregroundMark x1="76333" y1="60269" x2="69333" y2="60077"/>
                        <a14:foregroundMark x1="60167" y1="43378" x2="59500" y2="46641"/>
                        <a14:foregroundMark x1="61167" y1="45489" x2="60167" y2="49520"/>
                        <a14:foregroundMark x1="60833" y1="48560" x2="59333" y2="54894"/>
                        <a14:backgroundMark x1="79123" y1="40576" x2="79068" y2="41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1100" y="1130905"/>
            <a:ext cx="10972800" cy="95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09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</a:t>
            </a:r>
            <a:r>
              <a:rPr lang="pt-PT" sz="10000" dirty="0"/>
              <a:t>  </a:t>
            </a:r>
            <a:r>
              <a:rPr sz="10000" dirty="0"/>
              <a:t>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5</a:t>
            </a:r>
            <a:r>
              <a:rPr sz="10000" dirty="0"/>
              <a:t>.</a:t>
            </a:r>
            <a:r>
              <a:rPr lang="pt-PT" sz="10000" dirty="0"/>
              <a:t>1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Mexilhão (Processo)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16CAD8-7427-1344-0610-7DDD1EEB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959927"/>
            <a:ext cx="10839450" cy="58713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CBBB7C-0324-CDB1-4512-31AA38703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427" y="2959927"/>
            <a:ext cx="10808273" cy="58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8127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1</a:t>
            </a:r>
            <a:r>
              <a:rPr sz="10800" dirty="0"/>
              <a:t> - </a:t>
            </a:r>
            <a:r>
              <a:rPr lang="pt-PT" sz="10800" dirty="0"/>
              <a:t>Mexilhão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DF7B41-1687-0483-1617-C6D59E474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333" r="36029" b="33144"/>
          <a:stretch/>
        </p:blipFill>
        <p:spPr>
          <a:xfrm>
            <a:off x="990600" y="1659804"/>
            <a:ext cx="14192250" cy="9624630"/>
          </a:xfrm>
          <a:prstGeom prst="rect">
            <a:avLst/>
          </a:prstGeom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4A6E39BD-23FD-2439-6485-64609E7D4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31439" r="52696" b="28409"/>
          <a:stretch/>
        </p:blipFill>
        <p:spPr>
          <a:xfrm>
            <a:off x="14535150" y="578951"/>
            <a:ext cx="7410450" cy="109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604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1</a:t>
            </a:r>
            <a:r>
              <a:rPr sz="10800" dirty="0"/>
              <a:t> - </a:t>
            </a:r>
            <a:r>
              <a:rPr lang="pt-PT" sz="10800" dirty="0"/>
              <a:t>Mexilhão</a:t>
            </a:r>
            <a:endParaRPr sz="10800" dirty="0"/>
          </a:p>
        </p:txBody>
      </p:sp>
      <p:pic>
        <p:nvPicPr>
          <p:cNvPr id="4" name="Imagem 3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9418B315-AEA9-B23C-41E0-0C23FFC88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35818" r="59804" b="39818"/>
          <a:stretch/>
        </p:blipFill>
        <p:spPr>
          <a:xfrm>
            <a:off x="6327648" y="605268"/>
            <a:ext cx="11045952" cy="108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79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1</a:t>
            </a:r>
            <a:r>
              <a:rPr sz="10800" dirty="0"/>
              <a:t> - </a:t>
            </a:r>
            <a:r>
              <a:rPr lang="pt-PT" sz="10800" dirty="0"/>
              <a:t>Mexilhão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804C4B-E094-1ADD-692D-AE64CF234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t="41091" r="37922" b="35272"/>
          <a:stretch/>
        </p:blipFill>
        <p:spPr>
          <a:xfrm>
            <a:off x="5873495" y="940689"/>
            <a:ext cx="12637008" cy="102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345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5</a:t>
            </a:r>
            <a:r>
              <a:rPr sz="11800" dirty="0"/>
              <a:t>.</a:t>
            </a:r>
            <a:r>
              <a:rPr lang="pt-PT" sz="11800" dirty="0"/>
              <a:t>2</a:t>
            </a:r>
            <a:r>
              <a:rPr sz="11800" dirty="0"/>
              <a:t> -</a:t>
            </a:r>
            <a:r>
              <a:rPr lang="pt-PT" sz="11800" dirty="0"/>
              <a:t> Ameijoa</a:t>
            </a:r>
            <a:endParaRPr sz="11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992AD7-F677-E161-0DAE-71484AF4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7344" r="59219">
                        <a14:backgroundMark x1="47969" y1="68113" x2="46094" y2="67878"/>
                        <a14:backgroundMark x1="50469" y1="70692" x2="47383" y2="69871"/>
                        <a14:backgroundMark x1="47383" y1="69871" x2="47969" y2="65299"/>
                        <a14:backgroundMark x1="54375" y1="72098" x2="51250" y2="70926"/>
                        <a14:backgroundMark x1="55781" y1="70457" x2="51406" y2="70692"/>
                        <a14:backgroundMark x1="51406" y1="70692" x2="51094" y2="70457"/>
                        <a14:backgroundMark x1="38984" y1="63892" x2="38906" y2="64127"/>
                      </a14:backgroundRemoval>
                    </a14:imgEffect>
                  </a14:imgLayer>
                </a14:imgProps>
              </a:ext>
            </a:extLst>
          </a:blip>
          <a:srcRect l="34610" r="38047"/>
          <a:stretch/>
        </p:blipFill>
        <p:spPr>
          <a:xfrm>
            <a:off x="12843595" y="-418870"/>
            <a:ext cx="10115550" cy="123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603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</a:t>
            </a:r>
            <a:r>
              <a:rPr lang="pt-PT" sz="10000" dirty="0"/>
              <a:t>  </a:t>
            </a:r>
            <a:r>
              <a:rPr sz="10000" dirty="0"/>
              <a:t>  </a:t>
            </a:r>
            <a:r>
              <a:rPr lang="pt-PT"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5</a:t>
            </a:r>
            <a:r>
              <a:rPr sz="10000" dirty="0"/>
              <a:t>.</a:t>
            </a:r>
            <a:r>
              <a:rPr lang="pt-PT" sz="10000" dirty="0"/>
              <a:t>2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Ameijoa (Processo)</a:t>
            </a:r>
            <a:endParaRPr sz="10000" dirty="0"/>
          </a:p>
        </p:txBody>
      </p:sp>
      <p:pic>
        <p:nvPicPr>
          <p:cNvPr id="4" name="Imagem 3" descr="Uma imagem com texto, eletrónica, captura de ecrã, apresentação&#10;&#10;Descrição gerada automaticamente">
            <a:extLst>
              <a:ext uri="{FF2B5EF4-FFF2-40B4-BE49-F238E27FC236}">
                <a16:creationId xmlns:a16="http://schemas.microsoft.com/office/drawing/2014/main" id="{CE968989-2902-3F27-033B-7E279484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0" y="3161610"/>
            <a:ext cx="10434021" cy="56680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0B5488-087F-03FB-70EA-32C173A09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38" y="3161610"/>
            <a:ext cx="10484280" cy="5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848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2</a:t>
            </a:r>
            <a:r>
              <a:rPr sz="10800" dirty="0"/>
              <a:t> - </a:t>
            </a:r>
            <a:r>
              <a:rPr lang="pt-PT" sz="10800" dirty="0"/>
              <a:t>Ameijoa</a:t>
            </a:r>
            <a:endParaRPr sz="10800"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A5708E6B-8EFC-5831-8245-A39FB6CA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0" t="37879" r="15196" b="31439"/>
          <a:stretch/>
        </p:blipFill>
        <p:spPr>
          <a:xfrm>
            <a:off x="12763500" y="2918957"/>
            <a:ext cx="9677400" cy="7878085"/>
          </a:xfrm>
          <a:prstGeom prst="rect">
            <a:avLst/>
          </a:prstGeom>
        </p:spPr>
      </p:pic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9E87781B-ADF0-C43B-DA6E-0DC77B45B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1" t="45404" r="2206" b="29785"/>
          <a:stretch/>
        </p:blipFill>
        <p:spPr>
          <a:xfrm>
            <a:off x="2381250" y="2496136"/>
            <a:ext cx="7772400" cy="78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879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2</a:t>
            </a:r>
            <a:r>
              <a:rPr sz="10800" dirty="0"/>
              <a:t> - </a:t>
            </a:r>
            <a:r>
              <a:rPr lang="pt-PT" sz="10800" dirty="0"/>
              <a:t>Ameijoa</a:t>
            </a:r>
            <a:endParaRPr sz="10800" dirty="0"/>
          </a:p>
        </p:txBody>
      </p:sp>
      <p:pic>
        <p:nvPicPr>
          <p:cNvPr id="3" name="Imagem 2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E3D498B6-61D0-13D6-36D9-8F4AFDD1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t="42545" r="10392" b="37455"/>
          <a:stretch/>
        </p:blipFill>
        <p:spPr>
          <a:xfrm>
            <a:off x="6381256" y="1261872"/>
            <a:ext cx="11621485" cy="10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2351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2</a:t>
            </a:r>
            <a:r>
              <a:rPr sz="10800" dirty="0"/>
              <a:t> - </a:t>
            </a:r>
            <a:r>
              <a:rPr lang="pt-PT" sz="10800" dirty="0"/>
              <a:t>Ameijoa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1EA78E-42D5-D294-9226-9788ABC4F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7" t="42909" r="19804" b="41819"/>
          <a:stretch/>
        </p:blipFill>
        <p:spPr>
          <a:xfrm>
            <a:off x="4629912" y="1994005"/>
            <a:ext cx="15124176" cy="85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315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1</a:t>
            </a:r>
            <a:r>
              <a:rPr sz="11800" dirty="0"/>
              <a:t>.</a:t>
            </a:r>
            <a:r>
              <a:rPr lang="pt-PT" sz="11800" dirty="0"/>
              <a:t>2</a:t>
            </a:r>
            <a:r>
              <a:rPr sz="11800" dirty="0"/>
              <a:t> - </a:t>
            </a:r>
            <a:r>
              <a:rPr lang="en-GB" sz="11800" dirty="0"/>
              <a:t>QGIS</a:t>
            </a:r>
            <a:endParaRPr sz="11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36063EE-13BC-67EE-67DD-54545FDA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776" y="707030"/>
            <a:ext cx="5997027" cy="997313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EC4A1CD-8843-E880-5335-80F7E0F34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181" y="707030"/>
            <a:ext cx="7726678" cy="498656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2306A6B-0DA2-69C7-5438-801282CFD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39" r="6773"/>
          <a:stretch/>
        </p:blipFill>
        <p:spPr>
          <a:xfrm>
            <a:off x="4115181" y="5834413"/>
            <a:ext cx="7726678" cy="48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270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5</a:t>
            </a:r>
            <a:r>
              <a:rPr sz="11800" dirty="0"/>
              <a:t>.</a:t>
            </a:r>
            <a:r>
              <a:rPr lang="pt-PT" sz="11800" dirty="0"/>
              <a:t>3</a:t>
            </a:r>
            <a:r>
              <a:rPr sz="11800" dirty="0"/>
              <a:t> -</a:t>
            </a:r>
            <a:r>
              <a:rPr lang="pt-PT" sz="11800" dirty="0"/>
              <a:t> Vieira</a:t>
            </a:r>
            <a:endParaRPr sz="11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21B149A-235E-6022-F649-4167A7C38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9" b="92399" l="4923" r="96462">
                        <a14:foregroundMark x1="31846" y1="7770" x2="33538" y2="13007"/>
                        <a14:foregroundMark x1="34154" y1="5574" x2="43077" y2="4899"/>
                        <a14:foregroundMark x1="90923" y1="39527" x2="93231" y2="50845"/>
                        <a14:foregroundMark x1="93231" y1="50845" x2="92154" y2="61655"/>
                        <a14:foregroundMark x1="92154" y1="61655" x2="88769" y2="63345"/>
                        <a14:foregroundMark x1="96462" y1="48311" x2="95538" y2="53209"/>
                        <a14:foregroundMark x1="66000" y1="91723" x2="43077" y2="92399"/>
                        <a14:foregroundMark x1="7846" y1="36655" x2="10615" y2="68581"/>
                        <a14:foregroundMark x1="10615" y1="68581" x2="10769" y2="69088"/>
                        <a14:foregroundMark x1="4923" y1="46791" x2="5231" y2="54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4052422" y="1699694"/>
            <a:ext cx="8569833" cy="78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3798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</a:t>
            </a:r>
            <a:r>
              <a:rPr lang="pt-PT" sz="10000" dirty="0"/>
              <a:t>  </a:t>
            </a:r>
            <a:r>
              <a:rPr sz="10000" dirty="0"/>
              <a:t>  </a:t>
            </a:r>
            <a:r>
              <a:rPr lang="pt-PT" sz="10000" dirty="0"/>
              <a:t>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5</a:t>
            </a:r>
            <a:r>
              <a:rPr sz="10000" dirty="0"/>
              <a:t>.</a:t>
            </a:r>
            <a:r>
              <a:rPr lang="pt-PT" sz="10000" dirty="0"/>
              <a:t>3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Vieira (Processo)</a:t>
            </a:r>
            <a:endParaRPr sz="100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31E100D-9C82-6BDB-4416-4129E62B6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3120348"/>
            <a:ext cx="11015472" cy="59609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F426C8-3954-CE85-F3BD-1C31102E2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504" y="3186810"/>
            <a:ext cx="10850880" cy="58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1534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3</a:t>
            </a:r>
            <a:r>
              <a:rPr sz="10800" dirty="0"/>
              <a:t> - </a:t>
            </a:r>
            <a:r>
              <a:rPr lang="pt-PT" sz="10800" dirty="0"/>
              <a:t>Vieira</a:t>
            </a:r>
            <a:endParaRPr sz="10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C601B06-89FE-1825-CA94-8D3704922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8" t="31454" r="17686" b="50000"/>
          <a:stretch/>
        </p:blipFill>
        <p:spPr>
          <a:xfrm>
            <a:off x="12637008" y="2168872"/>
            <a:ext cx="10925874" cy="6441845"/>
          </a:xfrm>
          <a:prstGeom prst="rect">
            <a:avLst/>
          </a:prstGeom>
        </p:spPr>
      </p:pic>
      <p:pic>
        <p:nvPicPr>
          <p:cNvPr id="11" name="Imagem 10" descr="Uma imagem com texto&#10;&#10;Descrição gerada automaticamente">
            <a:extLst>
              <a:ext uri="{FF2B5EF4-FFF2-40B4-BE49-F238E27FC236}">
                <a16:creationId xmlns:a16="http://schemas.microsoft.com/office/drawing/2014/main" id="{78FE9D8E-18D1-53D4-037E-6C65F76D4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35956" r="30157" b="25455"/>
          <a:stretch/>
        </p:blipFill>
        <p:spPr>
          <a:xfrm>
            <a:off x="1677605" y="1786019"/>
            <a:ext cx="10514394" cy="91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568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3</a:t>
            </a:r>
            <a:r>
              <a:rPr sz="10800" dirty="0"/>
              <a:t> - </a:t>
            </a:r>
            <a:r>
              <a:rPr lang="pt-PT" sz="10800" dirty="0"/>
              <a:t>Vieira</a:t>
            </a:r>
            <a:endParaRPr sz="108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D91B36A-9A01-E4C1-C6A6-1E7A1CA86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9" t="46182" r="32039" b="36704"/>
          <a:stretch/>
        </p:blipFill>
        <p:spPr>
          <a:xfrm>
            <a:off x="6455664" y="1645920"/>
            <a:ext cx="11084810" cy="98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900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5</a:t>
            </a:r>
            <a:r>
              <a:rPr sz="11800" dirty="0"/>
              <a:t>.</a:t>
            </a:r>
            <a:r>
              <a:rPr lang="pt-PT" sz="11800" dirty="0"/>
              <a:t>4</a:t>
            </a:r>
            <a:r>
              <a:rPr sz="11800" dirty="0"/>
              <a:t> -</a:t>
            </a:r>
            <a:r>
              <a:rPr lang="pt-PT" sz="11800" dirty="0"/>
              <a:t> Ostra</a:t>
            </a:r>
            <a:endParaRPr sz="11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1921DA-19D8-5F8A-603F-E7CFCF7B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95006" l="8250" r="93833">
                        <a14:foregroundMark x1="36917" y1="35755" x2="36917" y2="38593"/>
                        <a14:foregroundMark x1="11000" y1="28717" x2="10000" y2="44381"/>
                        <a14:foregroundMark x1="10000" y1="44381" x2="8250" y2="49716"/>
                        <a14:foregroundMark x1="8250" y1="49716" x2="8250" y2="50284"/>
                        <a14:foregroundMark x1="89667" y1="54257" x2="90917" y2="72077"/>
                        <a14:foregroundMark x1="90917" y1="72077" x2="86500" y2="80477"/>
                        <a14:foregroundMark x1="86500" y1="80477" x2="84250" y2="82520"/>
                        <a14:foregroundMark x1="60250" y1="93644" x2="50500" y2="95006"/>
                        <a14:foregroundMark x1="93833" y1="65153" x2="93583" y2="7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61393" y="1190886"/>
            <a:ext cx="11430000" cy="83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007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</a:t>
            </a:r>
            <a:r>
              <a:rPr lang="pt-PT" sz="10000" dirty="0"/>
              <a:t>  </a:t>
            </a:r>
            <a:r>
              <a:rPr sz="10000" dirty="0"/>
              <a:t>  </a:t>
            </a:r>
            <a:r>
              <a:rPr lang="pt-PT" sz="10000" dirty="0"/>
              <a:t> 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5</a:t>
            </a:r>
            <a:r>
              <a:rPr sz="10000" dirty="0"/>
              <a:t>.</a:t>
            </a:r>
            <a:r>
              <a:rPr lang="pt-PT" sz="10000" dirty="0"/>
              <a:t>4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pt-PT" sz="10000" dirty="0"/>
              <a:t>Ostra (Processo)</a:t>
            </a:r>
            <a:endParaRPr sz="10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741B6A-E37A-84AE-7FC0-201E08DE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" y="3390684"/>
            <a:ext cx="10613137" cy="57708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26D047-C1EE-7806-D4F1-085421D39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952" y="3412795"/>
            <a:ext cx="10613136" cy="57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461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4</a:t>
            </a:r>
            <a:r>
              <a:rPr sz="10800" dirty="0"/>
              <a:t> - </a:t>
            </a:r>
            <a:r>
              <a:rPr lang="pt-PT" sz="10800" dirty="0"/>
              <a:t>Ostra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9C5983-F22D-0570-38D5-7ABEB6718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37818" r="16039" b="31454"/>
          <a:stretch/>
        </p:blipFill>
        <p:spPr>
          <a:xfrm>
            <a:off x="2042159" y="735828"/>
            <a:ext cx="9183487" cy="107529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EFDAED-928D-F563-4BE2-4F3E9FFFC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32727" r="29451" b="41091"/>
          <a:stretch/>
        </p:blipFill>
        <p:spPr>
          <a:xfrm>
            <a:off x="12787414" y="1124430"/>
            <a:ext cx="9414218" cy="96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184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4</a:t>
            </a:r>
            <a:r>
              <a:rPr sz="10800" dirty="0"/>
              <a:t> - </a:t>
            </a:r>
            <a:r>
              <a:rPr lang="pt-PT" sz="10800" dirty="0"/>
              <a:t>Ostra</a:t>
            </a:r>
            <a:endParaRPr sz="10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063B78-F7AB-C96B-20D4-7DBD0556C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37023" r="32980" b="41016"/>
          <a:stretch/>
        </p:blipFill>
        <p:spPr>
          <a:xfrm>
            <a:off x="7077456" y="505886"/>
            <a:ext cx="10625328" cy="1098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238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   </a:t>
            </a:r>
            <a:r>
              <a:rPr sz="38400" dirty="0" err="1"/>
              <a:t>Exerc</a:t>
            </a:r>
            <a:r>
              <a:rPr sz="38400" dirty="0"/>
              <a:t>. </a:t>
            </a:r>
            <a:r>
              <a:rPr lang="en-GB" sz="38400" dirty="0"/>
              <a:t>6</a:t>
            </a:r>
            <a:r>
              <a:rPr sz="38400" dirty="0"/>
              <a:t> </a:t>
            </a:r>
            <a:r>
              <a:rPr lang="pt-PT" sz="38400" dirty="0"/>
              <a:t>– Caramujo no </a:t>
            </a:r>
            <a:r>
              <a:rPr lang="pt-PT" sz="38400" dirty="0" err="1"/>
              <a:t>Grasshopper</a:t>
            </a:r>
            <a:endParaRPr sz="250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Picture 2" descr="LITTORINIDAE, Littorina peruviana | Conchology">
            <a:extLst>
              <a:ext uri="{FF2B5EF4-FFF2-40B4-BE49-F238E27FC236}">
                <a16:creationId xmlns:a16="http://schemas.microsoft.com/office/drawing/2014/main" id="{D67124E1-4D0F-F85F-9C6A-8E61ACC0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688" y="652272"/>
            <a:ext cx="10046207" cy="1004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105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 err="1"/>
              <a:t>Exerc</a:t>
            </a:r>
            <a:r>
              <a:rPr lang="pt-PT" sz="8800" dirty="0"/>
              <a:t>. 6 – Caramujo no </a:t>
            </a:r>
            <a:r>
              <a:rPr lang="pt-PT" sz="8800" dirty="0" err="1"/>
              <a:t>Grasshopper</a:t>
            </a:r>
            <a:r>
              <a:rPr lang="pt-PT" sz="8800" dirty="0"/>
              <a:t> 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1A3539-D94A-ECCE-04F0-646FC0DCE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3296822"/>
            <a:ext cx="10746729" cy="58379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CD13D46-6E16-68CE-3A23-545DE7E91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0" y="3296822"/>
            <a:ext cx="10777728" cy="58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40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</a:t>
            </a:r>
            <a:r>
              <a:rPr lang="pt-PT" dirty="0"/>
              <a:t>  </a:t>
            </a:r>
            <a:r>
              <a:rPr dirty="0"/>
              <a:t>    </a:t>
            </a:r>
            <a:r>
              <a:rPr lang="pt-PT" dirty="0"/>
              <a:t>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2</a:t>
            </a:r>
            <a:r>
              <a:rPr sz="12900" dirty="0"/>
              <a:t> - </a:t>
            </a:r>
            <a:r>
              <a:rPr lang="en-GB" sz="12900" dirty="0"/>
              <a:t>POLIEDROS</a:t>
            </a:r>
            <a:endParaRPr sz="12900" dirty="0"/>
          </a:p>
        </p:txBody>
      </p:sp>
      <p:pic>
        <p:nvPicPr>
          <p:cNvPr id="1026" name="Picture 2" descr="Poliedros - Qué son, concepto, elementos, tipos y ejemplos">
            <a:extLst>
              <a:ext uri="{FF2B5EF4-FFF2-40B4-BE49-F238E27FC236}">
                <a16:creationId xmlns:a16="http://schemas.microsoft.com/office/drawing/2014/main" id="{454F6660-5225-9D95-D993-0A7AB9B7A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990" b="95274" l="23500" r="42750">
                        <a14:foregroundMark x1="34000" y1="53731" x2="32125" y2="53731"/>
                        <a14:foregroundMark x1="42750" y1="63930" x2="42750" y2="67413"/>
                        <a14:foregroundMark x1="34125" y1="94776" x2="33250" y2="95522"/>
                        <a14:foregroundMark x1="33375" y1="51990" x2="32750" y2="51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66" t="49949" r="55314"/>
          <a:stretch/>
        </p:blipFill>
        <p:spPr bwMode="auto">
          <a:xfrm>
            <a:off x="16155316" y="4290372"/>
            <a:ext cx="3858767" cy="412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oliedros - Qué son, concepto, elementos, tipos y ejemplos">
            <a:extLst>
              <a:ext uri="{FF2B5EF4-FFF2-40B4-BE49-F238E27FC236}">
                <a16:creationId xmlns:a16="http://schemas.microsoft.com/office/drawing/2014/main" id="{65E7E88D-74A1-F374-64B2-B60731D35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0" b="49949"/>
          <a:stretch/>
        </p:blipFill>
        <p:spPr bwMode="auto">
          <a:xfrm>
            <a:off x="11416504" y="144297"/>
            <a:ext cx="4849808" cy="4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oliedros - Qué son, concepto, elementos, tipos y ejemplos">
            <a:extLst>
              <a:ext uri="{FF2B5EF4-FFF2-40B4-BE49-F238E27FC236}">
                <a16:creationId xmlns:a16="http://schemas.microsoft.com/office/drawing/2014/main" id="{408F5FEF-17FA-E39B-5473-BA00550D9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5" r="37773" b="52906"/>
          <a:stretch/>
        </p:blipFill>
        <p:spPr bwMode="auto">
          <a:xfrm>
            <a:off x="20014083" y="6858000"/>
            <a:ext cx="4369917" cy="41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oliedros - Qué son, concepto, elementos, tipos y ejemplos">
            <a:extLst>
              <a:ext uri="{FF2B5EF4-FFF2-40B4-BE49-F238E27FC236}">
                <a16:creationId xmlns:a16="http://schemas.microsoft.com/office/drawing/2014/main" id="{CF0AAF11-C0C1-95D5-0902-00EDF68E3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26" b="95771" l="54250" r="79000">
                        <a14:foregroundMark x1="69625" y1="95771" x2="64750" y2="95771"/>
                        <a14:foregroundMark x1="75000" y1="92786" x2="73875" y2="93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9" t="49949" r="17851"/>
          <a:stretch/>
        </p:blipFill>
        <p:spPr bwMode="auto">
          <a:xfrm>
            <a:off x="18864433" y="341294"/>
            <a:ext cx="5105365" cy="41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oliedros - Qué son, concepto, elementos, tipos y ejemplos">
            <a:extLst>
              <a:ext uri="{FF2B5EF4-FFF2-40B4-BE49-F238E27FC236}">
                <a16:creationId xmlns:a16="http://schemas.microsoft.com/office/drawing/2014/main" id="{0CD823FE-A8D5-C3B5-3465-251E9DEDD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6" b="49949"/>
          <a:stretch/>
        </p:blipFill>
        <p:spPr bwMode="auto">
          <a:xfrm>
            <a:off x="11299041" y="7360372"/>
            <a:ext cx="4602048" cy="380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</a:t>
            </a:r>
            <a:r>
              <a:rPr lang="pt-PT" sz="9600" dirty="0" err="1"/>
              <a:t>Exerc</a:t>
            </a:r>
            <a:r>
              <a:rPr lang="pt-PT" sz="9600" dirty="0"/>
              <a:t>. 6 – Caramujo no </a:t>
            </a:r>
            <a:r>
              <a:rPr lang="pt-PT" sz="9600" dirty="0" err="1"/>
              <a:t>Grasshopper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F15268-DCA6-FFEE-DD4C-702B4436D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30001" r="45921" b="42727"/>
          <a:stretch/>
        </p:blipFill>
        <p:spPr>
          <a:xfrm>
            <a:off x="1170432" y="1604471"/>
            <a:ext cx="10377221" cy="93208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F11799-7CD7-03A5-9194-EDA53CC7B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29273" r="34337" b="36909"/>
          <a:stretch/>
        </p:blipFill>
        <p:spPr>
          <a:xfrm>
            <a:off x="12444440" y="876129"/>
            <a:ext cx="10769128" cy="103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123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</a:t>
            </a:r>
            <a:r>
              <a:rPr lang="pt-PT" sz="9600" dirty="0" err="1"/>
              <a:t>Exerc</a:t>
            </a:r>
            <a:r>
              <a:rPr lang="pt-PT" sz="9600" dirty="0"/>
              <a:t>. 6 – Caramujo no </a:t>
            </a:r>
            <a:r>
              <a:rPr lang="pt-PT" sz="9600" dirty="0" err="1"/>
              <a:t>Grasshopper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76CA48-7C02-EB19-113C-0647BA649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8" r="15408"/>
          <a:stretch/>
        </p:blipFill>
        <p:spPr>
          <a:xfrm>
            <a:off x="12344400" y="550321"/>
            <a:ext cx="11618976" cy="109384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E7EB32-49E3-7E37-231F-FAF0077A4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8121"/>
          <a:stretch/>
        </p:blipFill>
        <p:spPr>
          <a:xfrm>
            <a:off x="0" y="1001293"/>
            <a:ext cx="12344401" cy="104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168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    </a:t>
            </a:r>
            <a:r>
              <a:rPr sz="9600" dirty="0" err="1"/>
              <a:t>Exerc</a:t>
            </a:r>
            <a:r>
              <a:rPr sz="9600" dirty="0"/>
              <a:t>. </a:t>
            </a:r>
            <a:r>
              <a:rPr lang="en-GB" sz="9600" dirty="0"/>
              <a:t>7</a:t>
            </a:r>
            <a:r>
              <a:rPr sz="9600" dirty="0"/>
              <a:t> </a:t>
            </a:r>
            <a:r>
              <a:rPr lang="pt-PT" sz="9600" dirty="0"/>
              <a:t>– CORAIS</a:t>
            </a:r>
            <a:endParaRPr sz="30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28" name="Picture 4" descr="La crisis climática lleva al colapso a las poblaciones de coral del  Mediterráneo - Universitat de Barcelona">
            <a:extLst>
              <a:ext uri="{FF2B5EF4-FFF2-40B4-BE49-F238E27FC236}">
                <a16:creationId xmlns:a16="http://schemas.microsoft.com/office/drawing/2014/main" id="{E7A65C93-5ED2-DBDA-BEFE-F733C1393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/>
          <a:stretch/>
        </p:blipFill>
        <p:spPr bwMode="auto">
          <a:xfrm>
            <a:off x="11418740" y="-10727"/>
            <a:ext cx="12965259" cy="114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624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</a:t>
            </a:r>
            <a:r>
              <a:rPr lang="pt-PT" sz="8800" dirty="0" err="1"/>
              <a:t>Exerc</a:t>
            </a:r>
            <a:r>
              <a:rPr lang="pt-PT" sz="8800" dirty="0"/>
              <a:t>. 7.1 – Coral Espinhoso (Processo)</a:t>
            </a:r>
            <a:endParaRPr sz="8800"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8B1A7336-A5B1-BE42-49F1-55B2BFBC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06" y="2659935"/>
            <a:ext cx="10980546" cy="59649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3A8DF94-3770-0E76-8517-9B355B7C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" y="2659934"/>
            <a:ext cx="10991088" cy="596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1183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</a:t>
            </a:r>
            <a:r>
              <a:rPr lang="pt-PT" sz="9600" dirty="0" err="1"/>
              <a:t>Exerc</a:t>
            </a:r>
            <a:r>
              <a:rPr lang="pt-PT" sz="9600" dirty="0"/>
              <a:t>. 7.1 – Coral Espinhoso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95F856-3ECF-CF41-5B2A-BFAD9DD3B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1" t="30000" r="19569" b="30364"/>
          <a:stretch/>
        </p:blipFill>
        <p:spPr>
          <a:xfrm>
            <a:off x="2743200" y="1168533"/>
            <a:ext cx="8522208" cy="9829849"/>
          </a:xfrm>
          <a:prstGeom prst="rect">
            <a:avLst/>
          </a:prstGeom>
        </p:spPr>
      </p:pic>
      <p:pic>
        <p:nvPicPr>
          <p:cNvPr id="6" name="Imagem 5" descr="Uma imagem com engrenagem&#10;&#10;Descrição gerada automaticamente">
            <a:extLst>
              <a:ext uri="{FF2B5EF4-FFF2-40B4-BE49-F238E27FC236}">
                <a16:creationId xmlns:a16="http://schemas.microsoft.com/office/drawing/2014/main" id="{63E3037C-3D57-8C95-D1AC-5123F709A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" t="36000" r="38078" b="32546"/>
          <a:stretch/>
        </p:blipFill>
        <p:spPr>
          <a:xfrm>
            <a:off x="11265408" y="2020827"/>
            <a:ext cx="12234672" cy="87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511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7.1 – Coral Espinhoso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922D4D-507A-CDD7-A214-5C1B8D6DB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7" t="29454" r="17451" b="39968"/>
          <a:stretch/>
        </p:blipFill>
        <p:spPr>
          <a:xfrm>
            <a:off x="12326112" y="-1"/>
            <a:ext cx="12057888" cy="115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558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7.2 – Coral 2 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F51627-77C9-52FE-B717-EACF54E7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71" y="3447796"/>
            <a:ext cx="10325450" cy="55929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078E9A-C17B-2906-B350-DAEC0F7A5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688" y="3474719"/>
            <a:ext cx="10256023" cy="55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617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7.2 – Coral 2</a:t>
            </a:r>
            <a:endParaRPr sz="10800" dirty="0"/>
          </a:p>
        </p:txBody>
      </p:sp>
      <p:pic>
        <p:nvPicPr>
          <p:cNvPr id="4" name="Imagem 3" descr="Uma imagem com engrenagem&#10;&#10;Descrição gerada automaticamente">
            <a:extLst>
              <a:ext uri="{FF2B5EF4-FFF2-40B4-BE49-F238E27FC236}">
                <a16:creationId xmlns:a16="http://schemas.microsoft.com/office/drawing/2014/main" id="{7DB73077-2B00-104B-BDF4-7F2F8E15B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34000" r="18393" b="35454"/>
          <a:stretch/>
        </p:blipFill>
        <p:spPr>
          <a:xfrm>
            <a:off x="2415758" y="1762812"/>
            <a:ext cx="10001794" cy="8661348"/>
          </a:xfrm>
          <a:prstGeom prst="rect">
            <a:avLst/>
          </a:prstGeom>
        </p:spPr>
      </p:pic>
      <p:pic>
        <p:nvPicPr>
          <p:cNvPr id="9" name="Imagem 8" descr="Uma imagem com engrenagem&#10;&#10;Descrição gerada automaticamente">
            <a:extLst>
              <a:ext uri="{FF2B5EF4-FFF2-40B4-BE49-F238E27FC236}">
                <a16:creationId xmlns:a16="http://schemas.microsoft.com/office/drawing/2014/main" id="{06EE601A-3F28-9954-F717-D4B274A21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27273" r="28745" b="30546"/>
          <a:stretch/>
        </p:blipFill>
        <p:spPr>
          <a:xfrm>
            <a:off x="14392656" y="1560916"/>
            <a:ext cx="8010144" cy="906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8370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7.2 – Coral 2</a:t>
            </a:r>
            <a:endParaRPr sz="8800" dirty="0"/>
          </a:p>
        </p:txBody>
      </p:sp>
      <p:pic>
        <p:nvPicPr>
          <p:cNvPr id="4" name="Imagem 3" descr="Uma imagem com engrenagem&#10;&#10;Descrição gerada automaticamente">
            <a:extLst>
              <a:ext uri="{FF2B5EF4-FFF2-40B4-BE49-F238E27FC236}">
                <a16:creationId xmlns:a16="http://schemas.microsoft.com/office/drawing/2014/main" id="{D4077A5D-B9F1-5A47-C3E6-F89FFE02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36424" r="15803" b="38114"/>
          <a:stretch/>
        </p:blipFill>
        <p:spPr>
          <a:xfrm>
            <a:off x="12192001" y="614210"/>
            <a:ext cx="12192000" cy="108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5746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7.3 – Coral 3 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E804EB-BB16-6BB1-8E8A-BFEB820B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3419614"/>
            <a:ext cx="10631424" cy="5753151"/>
          </a:xfrm>
          <a:prstGeom prst="rect">
            <a:avLst/>
          </a:prstGeom>
        </p:spPr>
      </p:pic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A125C491-5427-FE4D-0CC6-057E28E70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202" y="3419614"/>
            <a:ext cx="10610999" cy="57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5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</a:t>
            </a:r>
            <a:r>
              <a:rPr lang="pt-PT" sz="10000" dirty="0"/>
              <a:t>     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2</a:t>
            </a:r>
            <a:r>
              <a:rPr sz="10000" dirty="0"/>
              <a:t>.1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en-GB" sz="10000" dirty="0" err="1"/>
              <a:t>Cubo</a:t>
            </a:r>
            <a:r>
              <a:rPr lang="en-GB" sz="10000" dirty="0"/>
              <a:t> (</a:t>
            </a:r>
            <a:r>
              <a:rPr lang="en-GB" sz="10000" dirty="0" err="1"/>
              <a:t>Processo</a:t>
            </a:r>
            <a:r>
              <a:rPr lang="en-GB" sz="10000" dirty="0"/>
              <a:t>)</a:t>
            </a:r>
            <a:endParaRPr sz="1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E4C1808-3424-6693-80AB-90FB81AC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64" y="1937210"/>
            <a:ext cx="19440144" cy="77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674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7.3 – Coral 3</a:t>
            </a:r>
            <a:endParaRPr sz="10800" dirty="0"/>
          </a:p>
        </p:txBody>
      </p:sp>
      <p:pic>
        <p:nvPicPr>
          <p:cNvPr id="3" name="Imagem 2" descr="Uma imagem com microfone&#10;&#10;Descrição gerada automaticamente">
            <a:extLst>
              <a:ext uri="{FF2B5EF4-FFF2-40B4-BE49-F238E27FC236}">
                <a16:creationId xmlns:a16="http://schemas.microsoft.com/office/drawing/2014/main" id="{6BA4D31B-4564-A2BB-23D7-2253304FD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37091" r="55804" b="32727"/>
          <a:stretch/>
        </p:blipFill>
        <p:spPr>
          <a:xfrm>
            <a:off x="2231136" y="969353"/>
            <a:ext cx="8174736" cy="10519427"/>
          </a:xfrm>
          <a:prstGeom prst="rect">
            <a:avLst/>
          </a:prstGeom>
        </p:spPr>
      </p:pic>
      <p:pic>
        <p:nvPicPr>
          <p:cNvPr id="6" name="Imagem 5" descr="Uma imagem com microfone&#10;&#10;Descrição gerada automaticamente">
            <a:extLst>
              <a:ext uri="{FF2B5EF4-FFF2-40B4-BE49-F238E27FC236}">
                <a16:creationId xmlns:a16="http://schemas.microsoft.com/office/drawing/2014/main" id="{676D020D-34E1-638C-0CEF-20D8FCC03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5" t="45273" r="17451" b="32364"/>
          <a:stretch/>
        </p:blipFill>
        <p:spPr>
          <a:xfrm>
            <a:off x="12637009" y="2168225"/>
            <a:ext cx="10135120" cy="83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09692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7.3 – Coral 3</a:t>
            </a:r>
            <a:endParaRPr sz="8800" dirty="0"/>
          </a:p>
        </p:txBody>
      </p:sp>
      <p:pic>
        <p:nvPicPr>
          <p:cNvPr id="3" name="Imagem 2" descr="Uma imagem com acessório, ornamento para pescoço, engrenagem, organizado&#10;&#10;Descrição gerada automaticamente">
            <a:extLst>
              <a:ext uri="{FF2B5EF4-FFF2-40B4-BE49-F238E27FC236}">
                <a16:creationId xmlns:a16="http://schemas.microsoft.com/office/drawing/2014/main" id="{6D1F3737-A413-07B1-E5FE-DCC359EF3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000" r="4745" b="33455"/>
          <a:stretch/>
        </p:blipFill>
        <p:spPr>
          <a:xfrm>
            <a:off x="12626050" y="1218404"/>
            <a:ext cx="11757950" cy="102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881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7.4 – Coral 4 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33E9E4-8807-D1A2-CCDC-736BB4B6E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7" y="3176397"/>
            <a:ext cx="11162712" cy="6046469"/>
          </a:xfrm>
          <a:prstGeom prst="rect">
            <a:avLst/>
          </a:prstGeom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01DBDF77-B4AC-8FE6-D86B-64AA7C0EF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032" y="3176396"/>
            <a:ext cx="11216640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5204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25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                                    </a:t>
            </a:r>
            <a:r>
              <a:rPr lang="pt-PT" sz="38400" dirty="0" err="1"/>
              <a:t>Exerc</a:t>
            </a:r>
            <a:r>
              <a:rPr lang="pt-PT" sz="38400" dirty="0"/>
              <a:t>. 7.4 – Coral 4 (Espinhoso)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55904E-11F1-69B0-514A-1332FEEDE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34364" r="39333" b="29636"/>
          <a:stretch/>
        </p:blipFill>
        <p:spPr>
          <a:xfrm>
            <a:off x="2194560" y="1211253"/>
            <a:ext cx="8705087" cy="9316796"/>
          </a:xfrm>
          <a:prstGeom prst="rect">
            <a:avLst/>
          </a:prstGeom>
        </p:spPr>
      </p:pic>
      <p:pic>
        <p:nvPicPr>
          <p:cNvPr id="7" name="Imagem 6" descr="Uma imagem com utensílios de metal, engrenagem&#10;&#10;Descrição gerada automaticamente">
            <a:extLst>
              <a:ext uri="{FF2B5EF4-FFF2-40B4-BE49-F238E27FC236}">
                <a16:creationId xmlns:a16="http://schemas.microsoft.com/office/drawing/2014/main" id="{DA8743EB-20A5-A2AA-289F-135597019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3" t="32728" r="33373" b="29273"/>
          <a:stretch/>
        </p:blipFill>
        <p:spPr>
          <a:xfrm>
            <a:off x="13484354" y="1664807"/>
            <a:ext cx="8156448" cy="8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0048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7.4 – Coral 4 (Espinhoso)</a:t>
            </a:r>
            <a:endParaRPr sz="8800" dirty="0"/>
          </a:p>
        </p:txBody>
      </p:sp>
      <p:pic>
        <p:nvPicPr>
          <p:cNvPr id="4" name="Imagem 3" descr="Uma imagem com utensílios de metal&#10;&#10;Descrição gerada automaticamente">
            <a:extLst>
              <a:ext uri="{FF2B5EF4-FFF2-40B4-BE49-F238E27FC236}">
                <a16:creationId xmlns:a16="http://schemas.microsoft.com/office/drawing/2014/main" id="{500FF50D-4241-9D3B-011D-873C30939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36363" r="36510" b="32182"/>
          <a:stretch/>
        </p:blipFill>
        <p:spPr>
          <a:xfrm>
            <a:off x="12947904" y="1237771"/>
            <a:ext cx="11436096" cy="102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485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    </a:t>
            </a:r>
            <a:r>
              <a:rPr sz="9600" dirty="0" err="1"/>
              <a:t>Exerc</a:t>
            </a:r>
            <a:r>
              <a:rPr sz="9600" dirty="0"/>
              <a:t>. </a:t>
            </a:r>
            <a:r>
              <a:rPr lang="en-GB" sz="9600" dirty="0"/>
              <a:t>8</a:t>
            </a:r>
            <a:r>
              <a:rPr sz="9600" dirty="0"/>
              <a:t> </a:t>
            </a:r>
            <a:r>
              <a:rPr lang="pt-PT" sz="9600" dirty="0"/>
              <a:t>– ANÉMONA</a:t>
            </a:r>
            <a:endParaRPr sz="30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418741" y="0"/>
            <a:ext cx="129652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7711A6-CA3A-4041-2E3D-317DE4FBF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0" r="17818"/>
          <a:stretch/>
        </p:blipFill>
        <p:spPr>
          <a:xfrm>
            <a:off x="11418740" y="0"/>
            <a:ext cx="1301445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837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</a:t>
            </a:r>
            <a:r>
              <a:rPr lang="pt-PT" sz="8800" dirty="0" err="1"/>
              <a:t>Exerc</a:t>
            </a:r>
            <a:r>
              <a:rPr lang="pt-PT" sz="8800" dirty="0"/>
              <a:t>. 8 – Anémona 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283AE5-1922-9A94-5738-0FEF9A40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38" y="3163824"/>
            <a:ext cx="11238918" cy="61670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A6E1CA-9CC6-2440-BB8D-15198048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8" y="3163824"/>
            <a:ext cx="11385334" cy="61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3997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8 – Anémona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20E3ED-8ADC-C382-8224-EE67ABA3B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37454" r="24511" b="30364"/>
          <a:stretch/>
        </p:blipFill>
        <p:spPr>
          <a:xfrm>
            <a:off x="12783311" y="2678165"/>
            <a:ext cx="10722865" cy="7442930"/>
          </a:xfrm>
          <a:prstGeom prst="rect">
            <a:avLst/>
          </a:prstGeom>
        </p:spPr>
      </p:pic>
      <p:pic>
        <p:nvPicPr>
          <p:cNvPr id="7" name="Imagem 6" descr="Uma imagem com interior, organizado&#10;&#10;Descrição gerada automaticamente">
            <a:extLst>
              <a:ext uri="{FF2B5EF4-FFF2-40B4-BE49-F238E27FC236}">
                <a16:creationId xmlns:a16="http://schemas.microsoft.com/office/drawing/2014/main" id="{C38A1848-0E8D-73F9-1749-653B5F78A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2" t="26607" r="4980" b="24484"/>
          <a:stretch/>
        </p:blipFill>
        <p:spPr>
          <a:xfrm>
            <a:off x="550532" y="2903388"/>
            <a:ext cx="11050158" cy="72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7896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8 – Anémona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DF465E-70B7-3799-8EB3-4FDF6204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28909" r="16824" b="32001"/>
          <a:stretch/>
        </p:blipFill>
        <p:spPr>
          <a:xfrm>
            <a:off x="12837128" y="2039112"/>
            <a:ext cx="11546872" cy="82844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D83A200-013B-8BE2-1D52-AA7526D43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3" r="5215" b="28000"/>
          <a:stretch/>
        </p:blipFill>
        <p:spPr>
          <a:xfrm>
            <a:off x="804672" y="2956891"/>
            <a:ext cx="11546872" cy="73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672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</a:t>
            </a:r>
            <a:r>
              <a:rPr lang="pt-PT" dirty="0"/>
              <a:t>   </a:t>
            </a:r>
            <a:r>
              <a:rPr dirty="0"/>
              <a:t> </a:t>
            </a:r>
            <a:r>
              <a:rPr lang="pt-PT" dirty="0"/>
              <a:t>       </a:t>
            </a:r>
            <a:r>
              <a:rPr sz="9600" dirty="0" err="1"/>
              <a:t>Exerc</a:t>
            </a:r>
            <a:r>
              <a:rPr sz="9600" dirty="0"/>
              <a:t>. </a:t>
            </a:r>
            <a:r>
              <a:rPr lang="en-GB" sz="9600" dirty="0"/>
              <a:t>9</a:t>
            </a:r>
            <a:r>
              <a:rPr sz="9600" dirty="0"/>
              <a:t> </a:t>
            </a:r>
            <a:r>
              <a:rPr lang="pt-PT" sz="9600" dirty="0"/>
              <a:t>– ABÓBADAS</a:t>
            </a:r>
            <a:endParaRPr sz="308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CDB228-3537-CED6-1BFF-CBD2691E77EE}"/>
              </a:ext>
            </a:extLst>
          </p:cNvPr>
          <p:cNvSpPr/>
          <p:nvPr/>
        </p:nvSpPr>
        <p:spPr>
          <a:xfrm>
            <a:off x="11571141" y="0"/>
            <a:ext cx="12812859" cy="11488780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547F40-2D67-1805-DF7D-39AEFB60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33" b="11600"/>
          <a:stretch/>
        </p:blipFill>
        <p:spPr>
          <a:xfrm>
            <a:off x="11571141" y="0"/>
            <a:ext cx="12812859" cy="115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17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800" dirty="0"/>
              <a:t>                                </a:t>
            </a:r>
            <a:r>
              <a:rPr lang="pt-PT" sz="7800" dirty="0"/>
              <a:t>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2</a:t>
            </a:r>
            <a:r>
              <a:rPr sz="11800" dirty="0"/>
              <a:t>.1 - </a:t>
            </a:r>
            <a:r>
              <a:rPr lang="en-GB" sz="11800" dirty="0" err="1"/>
              <a:t>Cubo</a:t>
            </a:r>
            <a:endParaRPr sz="11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DAF2FCF-5EF1-5C83-F047-B0A0C17A9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 r="17053" b="29636"/>
          <a:stretch/>
        </p:blipFill>
        <p:spPr>
          <a:xfrm>
            <a:off x="9637776" y="2396394"/>
            <a:ext cx="14161008" cy="75921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D074BCD-7829-1066-41DD-CBFC1B678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40727" r="48510" b="33819"/>
          <a:stretch/>
        </p:blipFill>
        <p:spPr>
          <a:xfrm>
            <a:off x="2229100" y="0"/>
            <a:ext cx="7274564" cy="55652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80CE4D8-D95F-976F-DD5A-DC239DFC3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5" t="42617" r="12823" b="34708"/>
          <a:stretch/>
        </p:blipFill>
        <p:spPr>
          <a:xfrm>
            <a:off x="2229100" y="5671082"/>
            <a:ext cx="7274564" cy="57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245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</a:t>
            </a:r>
            <a:r>
              <a:rPr lang="pt-PT" sz="9600" dirty="0" err="1"/>
              <a:t>Exerc</a:t>
            </a:r>
            <a:r>
              <a:rPr lang="pt-PT" sz="9600" dirty="0"/>
              <a:t>. 9.1 – Abóbada de Berço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477FB5-08D9-7FD9-C287-A2BEC82F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1" y="2743200"/>
            <a:ext cx="11135985" cy="60319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B1F52F7-48D2-9778-4E6A-0D161DAA2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401" y="2743200"/>
            <a:ext cx="11125288" cy="60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4956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9.1 – Abóbada de Berço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53FE52-0C1B-3C51-3B25-F8F6ED625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38909" r="41451" b="29818"/>
          <a:stretch/>
        </p:blipFill>
        <p:spPr>
          <a:xfrm>
            <a:off x="12033504" y="2706118"/>
            <a:ext cx="10512552" cy="7699754"/>
          </a:xfrm>
          <a:prstGeom prst="rect">
            <a:avLst/>
          </a:prstGeom>
        </p:spPr>
      </p:pic>
      <p:pic>
        <p:nvPicPr>
          <p:cNvPr id="6" name="Imagem 5" descr="Uma imagem com assento&#10;&#10;Descrição gerada automaticamente">
            <a:extLst>
              <a:ext uri="{FF2B5EF4-FFF2-40B4-BE49-F238E27FC236}">
                <a16:creationId xmlns:a16="http://schemas.microsoft.com/office/drawing/2014/main" id="{DFA25332-B09F-01C9-674A-030A352A6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7" r="44745" b="30383"/>
          <a:stretch/>
        </p:blipFill>
        <p:spPr>
          <a:xfrm>
            <a:off x="624840" y="1650229"/>
            <a:ext cx="11408664" cy="90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1845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9.1 – Abóbada de Berço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50981F-D5F5-37EE-0132-DD0214A1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00" y="2944368"/>
            <a:ext cx="11787188" cy="73552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624965-C758-0402-AD7D-97BBBA2F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128" y="3200401"/>
            <a:ext cx="10226260" cy="66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4732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9.2 – Abóbada de Cisterna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0F425B-2844-5C85-C20D-670AE3B3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3239197"/>
            <a:ext cx="10872788" cy="5904803"/>
          </a:xfrm>
          <a:prstGeom prst="rect">
            <a:avLst/>
          </a:prstGeom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3DF9C7E1-5703-A7B5-1AEF-F22C476E7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483" y="3239197"/>
            <a:ext cx="10911667" cy="59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3010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9.2 – Abóbada de Cisterna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8256C4-96AD-B596-8739-C8899677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01024"/>
            <a:ext cx="9563100" cy="100773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716478-0CE2-639E-B66D-95F00B10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12" y="2800350"/>
            <a:ext cx="11213405" cy="74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880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8800" dirty="0" err="1"/>
              <a:t>Exerc</a:t>
            </a:r>
            <a:r>
              <a:rPr lang="pt-PT" sz="8800" dirty="0"/>
              <a:t>. 9.2 – Abóbada de Cisterna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E5DA62-8969-5CBA-67FF-A02B8D09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787" y="1849815"/>
            <a:ext cx="12425363" cy="83466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95036A-0E69-3828-AFDD-059365E60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4" y="2085358"/>
            <a:ext cx="10558463" cy="75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0504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9.3 – Abóbada de Ogiva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E59616-23B2-EF66-5F4D-228822C8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4" y="3238500"/>
            <a:ext cx="10948158" cy="59245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6E56269-5DB7-8E3C-5D68-C43FD9D63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695" y="3238500"/>
            <a:ext cx="10937631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5524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9.3 – Abóbada de Ogiva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14104F-1984-A629-003F-54F74648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93"/>
          <a:stretch/>
        </p:blipFill>
        <p:spPr>
          <a:xfrm>
            <a:off x="12992100" y="2012225"/>
            <a:ext cx="9105900" cy="80652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6D9172-0296-A570-4B6C-85885149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76564"/>
            <a:ext cx="10100514" cy="71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93567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9.3 – Abóbada de Ogiva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87AC44-76CF-0925-DBE5-4EEDE8A8A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2"/>
          <a:stretch/>
        </p:blipFill>
        <p:spPr>
          <a:xfrm>
            <a:off x="514350" y="1866710"/>
            <a:ext cx="13792201" cy="92156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1374BD1-F45C-0840-0EAD-488597BDC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0" r="11144"/>
          <a:stretch/>
        </p:blipFill>
        <p:spPr>
          <a:xfrm>
            <a:off x="13144500" y="2388262"/>
            <a:ext cx="10858500" cy="77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81200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 err="1"/>
              <a:t>Exerc</a:t>
            </a:r>
            <a:r>
              <a:rPr lang="pt-PT" sz="9600" dirty="0"/>
              <a:t>. 9.4 – Abóbada Abatida </a:t>
            </a:r>
            <a:r>
              <a:rPr lang="pt-PT" sz="8800" dirty="0"/>
              <a:t>(Processo)</a:t>
            </a:r>
            <a:endParaRPr sz="8800" dirty="0"/>
          </a:p>
        </p:txBody>
      </p:sp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2F0545D-34C7-0528-4E4E-F8F69E900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3093578"/>
            <a:ext cx="11109651" cy="60235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EBCDB92-9772-5866-2EBB-DD90F4DD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138" y="3099364"/>
            <a:ext cx="11109651" cy="60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105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1190</Words>
  <Application>Microsoft Office PowerPoint</Application>
  <PresentationFormat>Personalizados</PresentationFormat>
  <Paragraphs>185</Paragraphs>
  <Slides>116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116</vt:i4>
      </vt:variant>
    </vt:vector>
  </HeadingPairs>
  <TitlesOfParts>
    <vt:vector size="122" baseType="lpstr">
      <vt:lpstr>Helvetica</vt:lpstr>
      <vt:lpstr>Helvetica Neue</vt:lpstr>
      <vt:lpstr>Helvetica Neue Light</vt:lpstr>
      <vt:lpstr>Helvetica Neue Medium</vt:lpstr>
      <vt:lpstr>Times New Roman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Rafaela Martins Antunes</cp:lastModifiedBy>
  <cp:revision>19</cp:revision>
  <dcterms:modified xsi:type="dcterms:W3CDTF">2022-12-23T21:31:12Z</dcterms:modified>
</cp:coreProperties>
</file>