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58" r:id="rId4"/>
    <p:sldId id="262" r:id="rId5"/>
    <p:sldId id="264" r:id="rId6"/>
    <p:sldId id="266" r:id="rId7"/>
    <p:sldId id="269" r:id="rId8"/>
    <p:sldId id="265" r:id="rId9"/>
    <p:sldId id="267" r:id="rId10"/>
    <p:sldId id="268" r:id="rId11"/>
    <p:sldId id="259" r:id="rId12"/>
    <p:sldId id="304" r:id="rId13"/>
    <p:sldId id="260" r:id="rId14"/>
    <p:sldId id="261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6" r:id="rId26"/>
    <p:sldId id="281" r:id="rId27"/>
    <p:sldId id="282" r:id="rId28"/>
    <p:sldId id="283" r:id="rId29"/>
    <p:sldId id="284" r:id="rId30"/>
    <p:sldId id="296" r:id="rId31"/>
    <p:sldId id="295" r:id="rId32"/>
    <p:sldId id="285" r:id="rId33"/>
    <p:sldId id="287" r:id="rId34"/>
    <p:sldId id="288" r:id="rId35"/>
    <p:sldId id="292" r:id="rId36"/>
    <p:sldId id="297" r:id="rId37"/>
    <p:sldId id="298" r:id="rId38"/>
    <p:sldId id="293" r:id="rId39"/>
    <p:sldId id="294" r:id="rId40"/>
    <p:sldId id="299" r:id="rId41"/>
    <p:sldId id="300" r:id="rId42"/>
    <p:sldId id="301" r:id="rId43"/>
    <p:sldId id="322" r:id="rId44"/>
    <p:sldId id="302" r:id="rId45"/>
    <p:sldId id="319" r:id="rId46"/>
    <p:sldId id="320" r:id="rId47"/>
    <p:sldId id="321" r:id="rId48"/>
    <p:sldId id="323" r:id="rId49"/>
    <p:sldId id="324" r:id="rId50"/>
    <p:sldId id="344" r:id="rId51"/>
    <p:sldId id="345" r:id="rId52"/>
    <p:sldId id="346" r:id="rId53"/>
    <p:sldId id="303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26" r:id="rId67"/>
    <p:sldId id="330" r:id="rId68"/>
    <p:sldId id="317" r:id="rId69"/>
    <p:sldId id="318" r:id="rId70"/>
    <p:sldId id="325" r:id="rId71"/>
    <p:sldId id="331" r:id="rId72"/>
    <p:sldId id="332" r:id="rId73"/>
    <p:sldId id="333" r:id="rId74"/>
    <p:sldId id="334" r:id="rId75"/>
    <p:sldId id="335" r:id="rId76"/>
    <p:sldId id="327" r:id="rId77"/>
    <p:sldId id="328" r:id="rId78"/>
    <p:sldId id="329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7" r:id="rId88"/>
    <p:sldId id="348" r:id="rId89"/>
    <p:sldId id="349" r:id="rId90"/>
    <p:sldId id="350" r:id="rId91"/>
    <p:sldId id="351" r:id="rId9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t>Modelação Geométrica e Generativa</a:t>
            </a:r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.4</a:t>
            </a:r>
            <a:r>
              <a:rPr dirty="0"/>
              <a:t> </a:t>
            </a:r>
            <a:r>
              <a:rPr lang="pt-PT" dirty="0"/>
              <a:t>– Dual do Dodecaedro Truncado</a:t>
            </a:r>
            <a:r>
              <a:rPr dirty="0"/>
              <a:t> </a:t>
            </a:r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99772B-6BBA-2C80-0641-1CB2A6DF9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7561" cy="114887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F61EC63-7EBE-E82E-49B0-2F284EBBE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r="7163"/>
          <a:stretch/>
        </p:blipFill>
        <p:spPr>
          <a:xfrm>
            <a:off x="17857561" y="0"/>
            <a:ext cx="652643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233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risco Gastrópodes Marinhos - Foto gratuita no Pixabay">
            <a:extLst>
              <a:ext uri="{FF2B5EF4-FFF2-40B4-BE49-F238E27FC236}">
                <a16:creationId xmlns:a16="http://schemas.microsoft.com/office/drawing/2014/main" id="{29079A35-7740-7D98-245E-0C58DB5A3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12" y="0"/>
            <a:ext cx="15318373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4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</a:t>
            </a:r>
            <a:r>
              <a:rPr sz="25100" dirty="0" err="1"/>
              <a:t>Exerc</a:t>
            </a:r>
            <a:r>
              <a:rPr sz="25100" dirty="0"/>
              <a:t>. </a:t>
            </a:r>
            <a:r>
              <a:rPr lang="en-GB" sz="25100" dirty="0"/>
              <a:t>3</a:t>
            </a:r>
            <a:r>
              <a:rPr sz="25100" dirty="0"/>
              <a:t> </a:t>
            </a:r>
            <a:r>
              <a:rPr lang="pt-PT" sz="25100" dirty="0"/>
              <a:t>–</a:t>
            </a:r>
            <a:r>
              <a:rPr sz="25100" dirty="0"/>
              <a:t> </a:t>
            </a:r>
            <a:r>
              <a:rPr lang="pt-PT" sz="25100" dirty="0"/>
              <a:t>Conchas Gastrópodes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pirula.jpg" descr="spiru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630" y="0"/>
            <a:ext cx="12965370" cy="115409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71886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.1 - </a:t>
            </a:r>
            <a:r>
              <a:rPr dirty="0" err="1"/>
              <a:t>Spirula</a:t>
            </a:r>
            <a:endParaRPr dirty="0"/>
          </a:p>
        </p:txBody>
      </p:sp>
      <p:pic>
        <p:nvPicPr>
          <p:cNvPr id="5" name="Imagem 4" descr="Uma imagem com interior, chão&#10;&#10;Descrição gerada automaticamente">
            <a:extLst>
              <a:ext uri="{FF2B5EF4-FFF2-40B4-BE49-F238E27FC236}">
                <a16:creationId xmlns:a16="http://schemas.microsoft.com/office/drawing/2014/main" id="{9666A10D-0931-9FEB-E78E-4F8446BE6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/>
          <a:stretch/>
        </p:blipFill>
        <p:spPr>
          <a:xfrm>
            <a:off x="0" y="0"/>
            <a:ext cx="12191999" cy="11488780"/>
          </a:xfrm>
          <a:prstGeom prst="rect">
            <a:avLst/>
          </a:prstGeom>
        </p:spPr>
      </p:pic>
      <p:pic>
        <p:nvPicPr>
          <p:cNvPr id="7" name="Imagem 6" descr="Uma imagem com chão, interior&#10;&#10;Descrição gerada automaticamente">
            <a:extLst>
              <a:ext uri="{FF2B5EF4-FFF2-40B4-BE49-F238E27FC236}">
                <a16:creationId xmlns:a16="http://schemas.microsoft.com/office/drawing/2014/main" id="{02829AFA-4EB3-CE51-426B-FD1C8BBBE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r="7432"/>
          <a:stretch/>
        </p:blipFill>
        <p:spPr>
          <a:xfrm>
            <a:off x="12191999" y="0"/>
            <a:ext cx="12192001" cy="114887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Agrupar"/>
          <p:cNvGrpSpPr/>
          <p:nvPr/>
        </p:nvGrpSpPr>
        <p:grpSpPr>
          <a:xfrm>
            <a:off x="11421208" y="-599"/>
            <a:ext cx="12960324" cy="12873065"/>
            <a:chOff x="0" y="0"/>
            <a:chExt cx="12960322" cy="12873064"/>
          </a:xfrm>
        </p:grpSpPr>
        <p:sp>
          <p:nvSpPr>
            <p:cNvPr id="149" name="Retângulo"/>
            <p:cNvSpPr/>
            <p:nvPr/>
          </p:nvSpPr>
          <p:spPr>
            <a:xfrm>
              <a:off x="0" y="0"/>
              <a:ext cx="12960323" cy="1287306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pic>
          <p:nvPicPr>
            <p:cNvPr id="150" name="planorbis.jpg" descr="planorbi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0" y="899545"/>
              <a:ext cx="12903864" cy="9677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.2 - </a:t>
            </a:r>
            <a:r>
              <a:rPr dirty="0" err="1"/>
              <a:t>Planorbis</a:t>
            </a:r>
            <a:endParaRPr dirty="0"/>
          </a:p>
        </p:txBody>
      </p:sp>
      <p:pic>
        <p:nvPicPr>
          <p:cNvPr id="3" name="Imagem 2" descr="Uma imagem com interior&#10;&#10;Descrição gerada automaticamente">
            <a:extLst>
              <a:ext uri="{FF2B5EF4-FFF2-40B4-BE49-F238E27FC236}">
                <a16:creationId xmlns:a16="http://schemas.microsoft.com/office/drawing/2014/main" id="{AE45AB33-0BF6-01C3-52B2-EA773B001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99" y="0"/>
            <a:ext cx="1640990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0872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F8FAD06-5150-1AFC-5DF6-7A20AB466C8E}"/>
              </a:ext>
            </a:extLst>
          </p:cNvPr>
          <p:cNvSpPr/>
          <p:nvPr/>
        </p:nvSpPr>
        <p:spPr>
          <a:xfrm>
            <a:off x="10707680" y="0"/>
            <a:ext cx="13676320" cy="1153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Nautilos</a:t>
            </a:r>
            <a:endParaRPr dirty="0"/>
          </a:p>
        </p:txBody>
      </p:sp>
      <p:pic>
        <p:nvPicPr>
          <p:cNvPr id="1026" name="Picture 2" descr="Nautilus grande com câmaras com pérolas concha - Nautilus - Catawiki">
            <a:extLst>
              <a:ext uri="{FF2B5EF4-FFF2-40B4-BE49-F238E27FC236}">
                <a16:creationId xmlns:a16="http://schemas.microsoft.com/office/drawing/2014/main" id="{1E714E9B-926C-C3DB-FF86-2FE2E7B53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450" y="0"/>
            <a:ext cx="11488780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1809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3</a:t>
            </a:r>
            <a:r>
              <a:rPr dirty="0"/>
              <a:t> - </a:t>
            </a:r>
            <a:r>
              <a:rPr lang="pt-PT" dirty="0" err="1"/>
              <a:t>Nautilos</a:t>
            </a:r>
            <a:endParaRPr dirty="0"/>
          </a:p>
        </p:txBody>
      </p:sp>
      <p:pic>
        <p:nvPicPr>
          <p:cNvPr id="3" name="Imagem 2" descr="Uma imagem com interior, chão&#10;&#10;Descrição gerada automaticamente">
            <a:extLst>
              <a:ext uri="{FF2B5EF4-FFF2-40B4-BE49-F238E27FC236}">
                <a16:creationId xmlns:a16="http://schemas.microsoft.com/office/drawing/2014/main" id="{F72986A2-409A-1FAB-9CDB-F655C80AF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3876"/>
          <a:stretch/>
        </p:blipFill>
        <p:spPr>
          <a:xfrm>
            <a:off x="10604611" y="0"/>
            <a:ext cx="1377939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155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6DC69E1-1F48-345F-7967-32041EEDAE24}"/>
              </a:ext>
            </a:extLst>
          </p:cNvPr>
          <p:cNvSpPr/>
          <p:nvPr/>
        </p:nvSpPr>
        <p:spPr>
          <a:xfrm>
            <a:off x="10707680" y="0"/>
            <a:ext cx="13676320" cy="1153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PT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2" name="Exerc. 2.2 - Planorbis"/>
          <p:cNvSpPr/>
          <p:nvPr/>
        </p:nvSpPr>
        <p:spPr>
          <a:xfrm>
            <a:off x="-1" y="11499729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</a:t>
            </a:r>
            <a:r>
              <a:rPr lang="pt-PT" dirty="0"/>
              <a:t> </a:t>
            </a:r>
            <a:r>
              <a:rPr dirty="0"/>
              <a:t>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</a:t>
            </a:r>
            <a:r>
              <a:rPr lang="pt-PT" dirty="0"/>
              <a:t> Caracol</a:t>
            </a:r>
            <a:endParaRPr dirty="0"/>
          </a:p>
        </p:txBody>
      </p:sp>
      <p:pic>
        <p:nvPicPr>
          <p:cNvPr id="2050" name="Picture 2" descr="מים מתוקים Fresh Water | אתר הטבע הישראלי Israel's Nature Site">
            <a:extLst>
              <a:ext uri="{FF2B5EF4-FFF2-40B4-BE49-F238E27FC236}">
                <a16:creationId xmlns:a16="http://schemas.microsoft.com/office/drawing/2014/main" id="{BCE58898-D9DC-0E26-5670-490B6EA16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4" r="30843"/>
          <a:stretch/>
        </p:blipFill>
        <p:spPr bwMode="auto">
          <a:xfrm>
            <a:off x="10707680" y="743193"/>
            <a:ext cx="13676320" cy="1001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47402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</a:t>
            </a:r>
            <a:r>
              <a:rPr lang="pt-PT" dirty="0"/>
              <a:t> </a:t>
            </a:r>
            <a:r>
              <a:rPr dirty="0"/>
              <a:t>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</a:t>
            </a:r>
            <a:r>
              <a:rPr lang="pt-PT" dirty="0"/>
              <a:t> Caracol</a:t>
            </a:r>
            <a:endParaRPr dirty="0"/>
          </a:p>
        </p:txBody>
      </p:sp>
      <p:pic>
        <p:nvPicPr>
          <p:cNvPr id="3" name="Imagem 2" descr="Uma imagem com interior, chão, vermelho&#10;&#10;Descrição gerada automaticamente">
            <a:extLst>
              <a:ext uri="{FF2B5EF4-FFF2-40B4-BE49-F238E27FC236}">
                <a16:creationId xmlns:a16="http://schemas.microsoft.com/office/drawing/2014/main" id="{FC69CB3C-85C0-B5F1-2D8F-4F7201558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34" y="0"/>
            <a:ext cx="1333066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661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pt-PT" sz="6400" cap="small" dirty="0"/>
              <a:t>Leonor de Abreu Vivaldo Martins dos Santos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201</a:t>
            </a:r>
            <a:r>
              <a:rPr lang="pt-PT" dirty="0"/>
              <a:t>81463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Imagem 2" descr="Uma imagem com pessoa&#10;&#10;Descrição gerada automaticamente">
            <a:extLst>
              <a:ext uri="{FF2B5EF4-FFF2-40B4-BE49-F238E27FC236}">
                <a16:creationId xmlns:a16="http://schemas.microsoft.com/office/drawing/2014/main" id="{1A7F1489-94C9-A807-21CB-8CE74216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90"/>
          <a:stretch/>
        </p:blipFill>
        <p:spPr>
          <a:xfrm>
            <a:off x="14238004" y="-14720"/>
            <a:ext cx="10126862" cy="97847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</a:t>
            </a:r>
            <a:r>
              <a:rPr lang="pt-PT" dirty="0"/>
              <a:t> </a:t>
            </a:r>
            <a:r>
              <a:rPr dirty="0"/>
              <a:t>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4</a:t>
            </a:r>
            <a:r>
              <a:rPr dirty="0"/>
              <a:t> -</a:t>
            </a:r>
            <a:r>
              <a:rPr lang="pt-PT" dirty="0"/>
              <a:t> Caracol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B0CA0D-B962-F676-13B0-D76BACA36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967" y="1"/>
            <a:ext cx="1449603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1081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 Caramujo do Mar</a:t>
            </a:r>
            <a:endParaRPr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94DFEB8-9349-1384-329E-92FF69FA5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51" y="0"/>
            <a:ext cx="17429249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7829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 Caramujo do Mar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9D9DC1-8A6E-FF99-4F1B-91A058224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205" y="0"/>
            <a:ext cx="1299179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2892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85000" lnSpcReduction="1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3</a:t>
            </a:r>
            <a:r>
              <a:rPr dirty="0"/>
              <a:t>.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 Caramujo do Mar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BDF070-54F3-0D71-2800-354964299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7268" r="1411" b="15910"/>
          <a:stretch/>
        </p:blipFill>
        <p:spPr>
          <a:xfrm>
            <a:off x="9091503" y="0"/>
            <a:ext cx="1529249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2394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</a:t>
            </a:r>
            <a:r>
              <a:rPr lang="pt-PT" dirty="0"/>
              <a:t>   </a:t>
            </a:r>
            <a:r>
              <a:rPr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 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1026" name="Picture 2" descr="V6 Feature: Grasshopper 1.0 in Rhino 6 - Serengeti (Rhino WIP) - McNeel  Forum">
            <a:extLst>
              <a:ext uri="{FF2B5EF4-FFF2-40B4-BE49-F238E27FC236}">
                <a16:creationId xmlns:a16="http://schemas.microsoft.com/office/drawing/2014/main" id="{63A137DB-6033-C837-470E-8F8754416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1786033"/>
            <a:ext cx="24403878" cy="97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8496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29733C-2A4B-B8B4-7093-50A31C5C8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962" y="0"/>
            <a:ext cx="14626038" cy="1148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0952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4.1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BF5509-EF64-A6C8-C864-D05B209D8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35" y="0"/>
            <a:ext cx="1348816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9214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4.2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7AC471A-B9F3-CEAB-9BDF-EC2F12A52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37" y="0"/>
            <a:ext cx="1452096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7967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4.2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39ECD94-E476-E77D-F908-49154A220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75" y="-1"/>
            <a:ext cx="13751026" cy="1164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1944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4.3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8AC63CB-7E76-1815-AA5D-0536B0736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73" y="0"/>
            <a:ext cx="1299802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9433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t>MGeG</a:t>
              </a:r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2</a:t>
              </a:r>
              <a:r>
                <a:rPr dirty="0"/>
                <a:t>-202</a:t>
              </a:r>
              <a:r>
                <a:rPr lang="en-GB" dirty="0"/>
                <a:t>3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4º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2539406" y="1176042"/>
            <a:ext cx="143294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t>ÍNDICE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4.3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17C6A0-57B0-0787-F988-CD3F6D33E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533" y="0"/>
            <a:ext cx="1494946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508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4.4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398E3E9-742D-1D2B-9CAB-5DFABDE20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3" y="0"/>
            <a:ext cx="1457324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19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4.4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46669BC-7FFB-2030-3ADD-8D33A6CF7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94" y="0"/>
            <a:ext cx="1934710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3342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4.4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0B4F7D-9A28-A59D-E842-4F95F0B1A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61" y="0"/>
            <a:ext cx="1965143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5146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4.4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D5DEA74-F321-EFCD-72DE-6558C30B8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637" y="0"/>
            <a:ext cx="1331136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9829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4.5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844AB3-6C59-C330-CF00-C4D043A23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91" y="0"/>
            <a:ext cx="1714231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248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4.5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360E6C-1B80-8CD4-C82E-BCA019DB5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215" y="0"/>
            <a:ext cx="1749978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4142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4.5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C42801-23D3-2209-E85C-A79DCF28E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67" y="0"/>
            <a:ext cx="1737833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3823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4.6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1FA9F3-6900-77E8-B47F-A40B1C4D7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61" y="0"/>
            <a:ext cx="1528324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3988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4.6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AD83370-776A-7394-74FD-ABFE387B3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741" y="0"/>
            <a:ext cx="1872325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949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</a:t>
            </a:r>
            <a:r>
              <a:rPr lang="pt-PT" dirty="0"/>
              <a:t>   </a:t>
            </a:r>
            <a:r>
              <a:rPr dirty="0"/>
              <a:t>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en-GB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 descr="Uma imagem com texto, diferente&#10;&#10;Descrição gerada automaticamente">
            <a:extLst>
              <a:ext uri="{FF2B5EF4-FFF2-40B4-BE49-F238E27FC236}">
                <a16:creationId xmlns:a16="http://schemas.microsoft.com/office/drawing/2014/main" id="{EADA8B08-6385-7006-1202-7433DFD9E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5882" r="7553" b="5357"/>
          <a:stretch/>
        </p:blipFill>
        <p:spPr>
          <a:xfrm>
            <a:off x="7578572" y="0"/>
            <a:ext cx="922685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4.6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E7A92B-2E43-30C0-9D8A-4A6B02114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88" y="0"/>
            <a:ext cx="1840491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019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4.6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05F9AC-6506-7BDA-FA4D-41AD67EF4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41" y="0"/>
            <a:ext cx="1738046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896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61C7FE-DDA2-417E-FC7C-E79790E18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5"/>
          <a:stretch/>
        </p:blipFill>
        <p:spPr>
          <a:xfrm>
            <a:off x="0" y="0"/>
            <a:ext cx="2438400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9592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A61C7FE-DDA2-417E-FC7C-E79790E18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5"/>
          <a:stretch/>
        </p:blipFill>
        <p:spPr>
          <a:xfrm>
            <a:off x="0" y="0"/>
            <a:ext cx="2438400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4057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AC633C-FC6C-67EA-8E48-4990C71FC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921"/>
            <a:ext cx="24384000" cy="108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583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EA71BAD-A356-D453-C0E5-250B6A7DF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436"/>
            <a:ext cx="24384001" cy="102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7426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7E2F37-4ACB-621A-1282-26462D4B5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132"/>
            <a:ext cx="24384000" cy="102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131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7F7CC00-A1E7-4F00-97DF-9B62CB3B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496"/>
            <a:ext cx="24384001" cy="86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2605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3B2067A-4C43-B44B-14DF-A05491DB2C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/>
          <a:stretch/>
        </p:blipFill>
        <p:spPr>
          <a:xfrm>
            <a:off x="0" y="0"/>
            <a:ext cx="2438400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46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4.7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AA3279-7845-6200-9C64-084A7334D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54"/>
            <a:ext cx="24384000" cy="1102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794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lang="pt-PT" dirty="0"/>
              <a:t>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1</a:t>
            </a:r>
            <a:r>
              <a:rPr dirty="0"/>
              <a:t>.1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en-GB" dirty="0"/>
              <a:t>QGIS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639833-5052-A9D6-EA74-0A8F67735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70" y="-855"/>
            <a:ext cx="21509457" cy="1148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270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4.8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05D532-EA5D-8498-CE7B-2E1615F9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1721"/>
            <a:ext cx="24384001" cy="877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480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4.8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10A7EC-E7F8-7764-8F60-0FC58F9C0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65" y="0"/>
            <a:ext cx="1893173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9400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4.8</a:t>
            </a:r>
            <a:r>
              <a:rPr dirty="0"/>
              <a:t> </a:t>
            </a:r>
            <a:r>
              <a:rPr lang="pt-PT" dirty="0"/>
              <a:t>– </a:t>
            </a:r>
            <a:r>
              <a:rPr lang="pt-PT" dirty="0" err="1"/>
              <a:t>Grasshopper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48DC6D-4B25-8783-EC8D-3224B34D1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05" y="0"/>
            <a:ext cx="2165949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96709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92500"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</a:t>
            </a:r>
            <a:r>
              <a:rPr lang="pt-PT" dirty="0"/>
              <a:t> </a:t>
            </a:r>
            <a:r>
              <a:rPr dirty="0"/>
              <a:t>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</a:t>
            </a:r>
            <a:r>
              <a:rPr dirty="0"/>
              <a:t> </a:t>
            </a:r>
            <a:r>
              <a:rPr lang="pt-PT" dirty="0"/>
              <a:t>– Conchas Bivalves			</a:t>
            </a:r>
            <a:endParaRPr dirty="0"/>
          </a:p>
        </p:txBody>
      </p:sp>
      <p:pic>
        <p:nvPicPr>
          <p:cNvPr id="2050" name="Picture 2" descr="Amêijoas ... à Bulhão Pato">
            <a:extLst>
              <a:ext uri="{FF2B5EF4-FFF2-40B4-BE49-F238E27FC236}">
                <a16:creationId xmlns:a16="http://schemas.microsoft.com/office/drawing/2014/main" id="{7002214D-166A-19CC-F0CB-275834E8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414" y="0"/>
            <a:ext cx="17233170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75610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		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B840704-486D-3D2C-1A26-E4DEBBDFD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67142" y="1502673"/>
            <a:ext cx="15616858" cy="832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8353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		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D7D1B3-D500-DBA7-3E8E-87B057776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6297" y="-2878921"/>
            <a:ext cx="11488782" cy="172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45245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BFEFF2-F335-6F27-3289-CF8F32794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7" b="6399"/>
          <a:stretch/>
        </p:blipFill>
        <p:spPr>
          <a:xfrm>
            <a:off x="7198468" y="0"/>
            <a:ext cx="1718553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5489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		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D796F9-E72E-D1F5-A6A4-24F84B8C7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16" y="0"/>
            <a:ext cx="17411884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92789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902B59B-25BC-AD61-0506-B61A693C3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867" y="0"/>
            <a:ext cx="1464713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47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5.1</a:t>
            </a:r>
            <a:r>
              <a:rPr dirty="0"/>
              <a:t> </a:t>
            </a:r>
            <a:r>
              <a:rPr lang="pt-PT" dirty="0"/>
              <a:t>– Mexilhão		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FB8B94-FE2C-F035-E3F8-A63444DD8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21" y="0"/>
            <a:ext cx="1712728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920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</a:t>
            </a:r>
            <a:r>
              <a:rPr lang="pt-PT" dirty="0"/>
              <a:t>				</a:t>
            </a:r>
            <a:r>
              <a:rPr dirty="0"/>
              <a:t>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Poliedros</a:t>
            </a:r>
            <a:endParaRPr dirty="0"/>
          </a:p>
        </p:txBody>
      </p:sp>
      <p:pic>
        <p:nvPicPr>
          <p:cNvPr id="1026" name="Picture 2" descr="Dodecaedro">
            <a:extLst>
              <a:ext uri="{FF2B5EF4-FFF2-40B4-BE49-F238E27FC236}">
                <a16:creationId xmlns:a16="http://schemas.microsoft.com/office/drawing/2014/main" id="{DFF16865-B87C-B22D-5FF2-9482EC55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419" y="1379053"/>
            <a:ext cx="85725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be Vector Png Png Transparent Images – Free PNG Images Vector, PSD,  Clipart, Templates">
            <a:extLst>
              <a:ext uri="{FF2B5EF4-FFF2-40B4-BE49-F238E27FC236}">
                <a16:creationId xmlns:a16="http://schemas.microsoft.com/office/drawing/2014/main" id="{D383F472-F342-9EAC-05F5-D0C81D8A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88" y="726014"/>
            <a:ext cx="11058111" cy="987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514001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</a:t>
            </a:r>
            <a:r>
              <a:rPr lang="pt-PT" dirty="0"/>
              <a:t>– Ameijoa		</a:t>
            </a:r>
            <a:endParaRPr dirty="0"/>
          </a:p>
        </p:txBody>
      </p:sp>
      <p:pic>
        <p:nvPicPr>
          <p:cNvPr id="3074" name="Picture 2" descr="Almeja Japónica o Japonesa de la Lonja Gallega | Marisco 2.0">
            <a:extLst>
              <a:ext uri="{FF2B5EF4-FFF2-40B4-BE49-F238E27FC236}">
                <a16:creationId xmlns:a16="http://schemas.microsoft.com/office/drawing/2014/main" id="{DAE34DCB-3123-A8C8-3F4A-F03E8E9ED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 b="22174"/>
          <a:stretch/>
        </p:blipFill>
        <p:spPr bwMode="auto">
          <a:xfrm>
            <a:off x="8205922" y="0"/>
            <a:ext cx="16178078" cy="1148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901172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r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</a:t>
            </a:r>
            <a:r>
              <a:rPr lang="pt-PT" dirty="0"/>
              <a:t>– Ameijoa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5FDD5F-6176-43F8-1B9C-67D9D2DF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r="5703"/>
          <a:stretch/>
        </p:blipFill>
        <p:spPr>
          <a:xfrm rot="5400000">
            <a:off x="11547108" y="-1325076"/>
            <a:ext cx="11507205" cy="141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98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</a:t>
            </a:r>
            <a:r>
              <a:rPr lang="pt-PT" dirty="0"/>
              <a:t>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</a:t>
            </a:r>
            <a:r>
              <a:rPr lang="pt-PT" dirty="0"/>
              <a:t>– Ameijoa		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9EAB56-BF0F-2F91-2DA8-BFC8C329A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287" y="1"/>
            <a:ext cx="17463713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2939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</a:t>
            </a:r>
            <a:r>
              <a:rPr lang="pt-PT" dirty="0"/>
              <a:t>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5.2</a:t>
            </a:r>
            <a:r>
              <a:rPr dirty="0"/>
              <a:t> </a:t>
            </a:r>
            <a:r>
              <a:rPr lang="pt-PT" dirty="0"/>
              <a:t>– Ameijoa		</a:t>
            </a:r>
            <a:endParaRPr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7A3A42-826B-4786-5285-664B6ACF4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"/>
          <a:stretch/>
        </p:blipFill>
        <p:spPr>
          <a:xfrm>
            <a:off x="6758609" y="0"/>
            <a:ext cx="1762539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51435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</a:t>
            </a:r>
            <a:r>
              <a:rPr lang="pt-PT" dirty="0"/>
              <a:t>– Vieira		</a:t>
            </a:r>
            <a:endParaRPr dirty="0"/>
          </a:p>
        </p:txBody>
      </p:sp>
      <p:pic>
        <p:nvPicPr>
          <p:cNvPr id="1026" name="Picture 2" descr="Concha Shell - Unidade - Casa do Cigano - A Maior Loja de Umbanda e  Candomblé do Brasil">
            <a:extLst>
              <a:ext uri="{FF2B5EF4-FFF2-40B4-BE49-F238E27FC236}">
                <a16:creationId xmlns:a16="http://schemas.microsoft.com/office/drawing/2014/main" id="{5FD2D7B3-7E35-D787-47EC-F37DBF786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95" b="92997" l="5049" r="96906">
                        <a14:foregroundMark x1="84039" y1="17752" x2="69055" y2="10586"/>
                        <a14:foregroundMark x1="69055" y1="10586" x2="34365" y2="5049"/>
                        <a14:foregroundMark x1="34365" y1="5049" x2="14332" y2="11401"/>
                        <a14:foregroundMark x1="14332" y1="11401" x2="8795" y2="61075"/>
                        <a14:foregroundMark x1="8795" y1="61075" x2="9121" y2="71824"/>
                        <a14:foregroundMark x1="9121" y1="71824" x2="64984" y2="93811"/>
                        <a14:foregroundMark x1="84601" y1="74193" x2="85993" y2="72801"/>
                        <a14:foregroundMark x1="78244" y1="80550" x2="78839" y2="79955"/>
                        <a14:foregroundMark x1="64984" y1="93811" x2="75686" y2="83108"/>
                        <a14:foregroundMark x1="85993" y1="72801" x2="95603" y2="55537"/>
                        <a14:foregroundMark x1="95603" y1="55537" x2="97231" y2="33550"/>
                        <a14:foregroundMark x1="97231" y1="33550" x2="87622" y2="17427"/>
                        <a14:foregroundMark x1="87622" y1="17427" x2="85668" y2="15798"/>
                        <a14:foregroundMark x1="48371" y1="86971" x2="34853" y2="88925"/>
                        <a14:foregroundMark x1="34853" y1="88925" x2="28502" y2="80130"/>
                        <a14:foregroundMark x1="28502" y1="80130" x2="30782" y2="62378"/>
                        <a14:foregroundMark x1="21661" y1="76221" x2="35016" y2="92020"/>
                        <a14:foregroundMark x1="17752" y1="72313" x2="22476" y2="92997"/>
                        <a14:foregroundMark x1="19870" y1="8143" x2="33225" y2="8958"/>
                        <a14:foregroundMark x1="33225" y1="8958" x2="49349" y2="8795"/>
                        <a14:foregroundMark x1="5049" y1="24756" x2="7166" y2="59121"/>
                        <a14:backgroundMark x1="91531" y1="78176" x2="82248" y2="82573"/>
                        <a14:backgroundMark x1="82248" y1="82573" x2="80456" y2="84691"/>
                        <a14:backgroundMark x1="88599" y1="77036" x2="83876" y2="81270"/>
                        <a14:backgroundMark x1="83876" y1="81270" x2="80619" y2="86808"/>
                        <a14:backgroundMark x1="80619" y1="86808" x2="80130" y2="89088"/>
                        <a14:backgroundMark x1="90879" y1="78502" x2="79316" y2="80619"/>
                        <a14:backgroundMark x1="79316" y1="80619" x2="78990" y2="85668"/>
                        <a14:backgroundMark x1="87948" y1="76384" x2="80782" y2="81270"/>
                        <a14:backgroundMark x1="80782" y1="81270" x2="80782" y2="81270"/>
                        <a14:backgroundMark x1="88274" y1="76873" x2="81922" y2="80293"/>
                        <a14:backgroundMark x1="81922" y1="80293" x2="81759" y2="80619"/>
                        <a14:backgroundMark x1="86482" y1="76221" x2="79805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358" y="502727"/>
            <a:ext cx="10986053" cy="1098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7985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</a:t>
            </a:r>
            <a:r>
              <a:rPr lang="pt-PT" dirty="0"/>
              <a:t>– Vieira		</a:t>
            </a:r>
            <a:endParaRPr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26626D8-9ECC-A20D-1A45-44D0D743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000" y="0"/>
            <a:ext cx="1472000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9089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</a:t>
            </a:r>
            <a:r>
              <a:rPr lang="pt-PT" dirty="0"/>
              <a:t>– Vieira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724FAE-DC1D-A339-FEA6-8D1F93347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" r="13302"/>
          <a:stretch/>
        </p:blipFill>
        <p:spPr>
          <a:xfrm>
            <a:off x="9462053" y="0"/>
            <a:ext cx="1492194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4040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5.3</a:t>
            </a:r>
            <a:r>
              <a:rPr dirty="0"/>
              <a:t> </a:t>
            </a:r>
            <a:r>
              <a:rPr lang="pt-PT" dirty="0"/>
              <a:t>– Vieira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6D5CDE-69C5-1CA9-4D5B-090475BC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099" y="-1"/>
            <a:ext cx="15167902" cy="11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217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8" name="Imagem 7" descr="Uma imagem com ostra&#10;&#10;Descrição gerada automaticamente">
            <a:extLst>
              <a:ext uri="{FF2B5EF4-FFF2-40B4-BE49-F238E27FC236}">
                <a16:creationId xmlns:a16="http://schemas.microsoft.com/office/drawing/2014/main" id="{0F4D06F7-0D35-A1BF-32B2-1130B837D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71" y="0"/>
            <a:ext cx="1723316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95979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3CC5B0-BBD0-4940-9A13-99F242626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16283" y="-2978301"/>
            <a:ext cx="11489416" cy="1744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269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.1</a:t>
            </a:r>
            <a:r>
              <a:rPr dirty="0"/>
              <a:t> </a:t>
            </a:r>
            <a:r>
              <a:rPr lang="pt-PT" dirty="0"/>
              <a:t>–</a:t>
            </a:r>
            <a:r>
              <a:rPr dirty="0"/>
              <a:t> </a:t>
            </a:r>
            <a:r>
              <a:rPr lang="pt-PT" dirty="0"/>
              <a:t>Cubo Truncado a 1/3 da aresta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0F1A81-F7D8-050A-405A-8AD623759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849" y="0"/>
            <a:ext cx="1393115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18433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EA8CEF-C02D-7BD2-E8B4-62E7E5C0D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83" y="0"/>
            <a:ext cx="2147391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8029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C6575C-1BC9-75CC-544F-728C1EF51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59" y="0"/>
            <a:ext cx="1732734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12088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3" name="Imagem 2" descr="Uma imagem com verde, chão, plástico&#10;&#10;Descrição gerada automaticamente">
            <a:extLst>
              <a:ext uri="{FF2B5EF4-FFF2-40B4-BE49-F238E27FC236}">
                <a16:creationId xmlns:a16="http://schemas.microsoft.com/office/drawing/2014/main" id="{A92F4C2C-9BA3-D035-5B8B-A1512D4D3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13" y="0"/>
            <a:ext cx="1541578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3039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7CC90B-342D-4ADA-A903-9F19D88A2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73" y="0"/>
            <a:ext cx="1383542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6380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961349E-88B1-AE0C-D228-22F5D2E8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672" y="0"/>
            <a:ext cx="14163328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06505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5.4</a:t>
            </a:r>
            <a:r>
              <a:rPr dirty="0"/>
              <a:t> </a:t>
            </a:r>
            <a:r>
              <a:rPr lang="pt-PT" dirty="0"/>
              <a:t>– Ostra		</a:t>
            </a:r>
            <a:endParaRPr dirty="0"/>
          </a:p>
        </p:txBody>
      </p:sp>
      <p:pic>
        <p:nvPicPr>
          <p:cNvPr id="3" name="Imagem 2" descr="Uma imagem com pássaro, engrenagem&#10;&#10;Descrição gerada automaticamente">
            <a:extLst>
              <a:ext uri="{FF2B5EF4-FFF2-40B4-BE49-F238E27FC236}">
                <a16:creationId xmlns:a16="http://schemas.microsoft.com/office/drawing/2014/main" id="{A13AEB2D-B960-B24C-2BA1-D14A3715E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844" y="0"/>
            <a:ext cx="1155915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8335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</a:t>
            </a:r>
            <a:r>
              <a:rPr lang="pt-PT" dirty="0"/>
              <a:t>– Ostra versão 2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F25781-E126-3331-3396-29B961F12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55" y="0"/>
            <a:ext cx="193755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2254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</a:t>
            </a:r>
            <a:r>
              <a:rPr lang="pt-PT" dirty="0"/>
              <a:t>– Ostra versão 2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49325C-288B-6EC1-084E-7AB17CEA0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r="4693"/>
          <a:stretch/>
        </p:blipFill>
        <p:spPr>
          <a:xfrm>
            <a:off x="-2" y="0"/>
            <a:ext cx="2438400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9326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</a:t>
            </a:r>
            <a:r>
              <a:rPr lang="pt-PT" dirty="0"/>
              <a:t>– Ostra versão 2		</a:t>
            </a:r>
            <a:endParaRPr dirty="0"/>
          </a:p>
        </p:txBody>
      </p:sp>
      <p:pic>
        <p:nvPicPr>
          <p:cNvPr id="3" name="Imagem 2" descr="Uma imagem com roupa de cama&#10;&#10;Descrição gerada automaticamente">
            <a:extLst>
              <a:ext uri="{FF2B5EF4-FFF2-40B4-BE49-F238E27FC236}">
                <a16:creationId xmlns:a16="http://schemas.microsoft.com/office/drawing/2014/main" id="{61DDCB1E-C833-1325-D699-0E58C4EFB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"/>
          <a:stretch/>
        </p:blipFill>
        <p:spPr>
          <a:xfrm>
            <a:off x="0" y="-1"/>
            <a:ext cx="24384000" cy="1148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16743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</a:t>
            </a:r>
            <a:r>
              <a:rPr lang="pt-PT" dirty="0"/>
              <a:t>– Ostra versão 2		</a:t>
            </a:r>
            <a:endParaRPr dirty="0"/>
          </a:p>
        </p:txBody>
      </p:sp>
      <p:pic>
        <p:nvPicPr>
          <p:cNvPr id="3" name="Imagem 2" descr="Uma imagem com verde&#10;&#10;Descrição gerada automaticamente">
            <a:extLst>
              <a:ext uri="{FF2B5EF4-FFF2-40B4-BE49-F238E27FC236}">
                <a16:creationId xmlns:a16="http://schemas.microsoft.com/office/drawing/2014/main" id="{FD51A442-F4AF-9969-B18E-D24759795E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4"/>
          <a:stretch/>
        </p:blipFill>
        <p:spPr>
          <a:xfrm>
            <a:off x="-1" y="0"/>
            <a:ext cx="2438400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512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          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.2</a:t>
            </a:r>
            <a:r>
              <a:rPr dirty="0"/>
              <a:t> </a:t>
            </a:r>
            <a:r>
              <a:rPr lang="pt-PT" dirty="0"/>
              <a:t>– Dual do Cubo Truncado</a:t>
            </a:r>
            <a:r>
              <a:rPr dirty="0"/>
              <a:t> </a:t>
            </a:r>
            <a:endParaRPr lang="pt-PT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9F5D47-EA28-D9AB-3EA7-4474493B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63" y="0"/>
            <a:ext cx="13855237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8944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</a:t>
            </a:r>
            <a:r>
              <a:rPr lang="pt-PT" dirty="0"/>
              <a:t>– Ostra versão 2		</a:t>
            </a:r>
            <a:endParaRPr dirty="0"/>
          </a:p>
        </p:txBody>
      </p:sp>
      <p:pic>
        <p:nvPicPr>
          <p:cNvPr id="3" name="Imagem 2" descr="Uma imagem com verde&#10;&#10;Descrição gerada automaticamente">
            <a:extLst>
              <a:ext uri="{FF2B5EF4-FFF2-40B4-BE49-F238E27FC236}">
                <a16:creationId xmlns:a16="http://schemas.microsoft.com/office/drawing/2014/main" id="{E9A7FE3E-A17A-8962-E247-7ADCEFA5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08" y="0"/>
            <a:ext cx="1880399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86035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 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5.5</a:t>
            </a:r>
            <a:r>
              <a:rPr dirty="0"/>
              <a:t> </a:t>
            </a:r>
            <a:r>
              <a:rPr lang="pt-PT" dirty="0"/>
              <a:t>– Ostra versão 2		</a:t>
            </a:r>
            <a:endParaRPr dirty="0"/>
          </a:p>
        </p:txBody>
      </p:sp>
      <p:pic>
        <p:nvPicPr>
          <p:cNvPr id="3" name="Imagem 2" descr="Uma imagem com engrenagem, loiça&#10;&#10;Descrição gerada automaticamente">
            <a:extLst>
              <a:ext uri="{FF2B5EF4-FFF2-40B4-BE49-F238E27FC236}">
                <a16:creationId xmlns:a16="http://schemas.microsoft.com/office/drawing/2014/main" id="{4A0162CE-62ED-8DDE-1FFF-628260E30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"/>
          <a:stretch/>
        </p:blipFill>
        <p:spPr>
          <a:xfrm>
            <a:off x="0" y="0"/>
            <a:ext cx="2438400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39859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F5279C9-41FE-4A35-931A-6AB1E9A65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305" y="0"/>
            <a:ext cx="1391969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15571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3C96FA-3004-DA36-BB0E-4A31A0A7C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881" y="0"/>
            <a:ext cx="1806411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4887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A7339A-D25C-7B9A-71B5-D79FF1079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54" y="1"/>
            <a:ext cx="1236134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43216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F5CE37F-99F2-AF47-2C96-D234CF0A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81" y="0"/>
            <a:ext cx="17967119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5581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45DC0F5-D0EA-32FE-27AB-EEF82052C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068" y="0"/>
            <a:ext cx="1201593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96453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AF4B14-944E-8FF8-FFB6-5B6AC9A47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98" y="0"/>
            <a:ext cx="16840302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93735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FCF0AC-1C78-AE71-EF50-9AE24CD22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607" y="0"/>
            <a:ext cx="12236394" cy="1172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3754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75A4F13-F094-635E-DE47-B32F8DF15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54" y="0"/>
            <a:ext cx="18779346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2344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          </a:t>
            </a:r>
            <a:r>
              <a:rPr dirty="0" err="1"/>
              <a:t>Exerc</a:t>
            </a:r>
            <a:r>
              <a:rPr dirty="0"/>
              <a:t>. </a:t>
            </a:r>
            <a:r>
              <a:rPr lang="en-GB" dirty="0"/>
              <a:t>2</a:t>
            </a:r>
            <a:r>
              <a:rPr dirty="0"/>
              <a:t>.1</a:t>
            </a:r>
            <a:r>
              <a:rPr lang="pt-PT" dirty="0"/>
              <a:t>.3</a:t>
            </a:r>
            <a:r>
              <a:rPr dirty="0"/>
              <a:t> </a:t>
            </a:r>
            <a:r>
              <a:rPr lang="pt-PT" dirty="0"/>
              <a:t>– Dodecaedro Truncado a ¼ da Aresta</a:t>
            </a:r>
          </a:p>
        </p:txBody>
      </p:sp>
      <p:pic>
        <p:nvPicPr>
          <p:cNvPr id="7" name="Imagem 6" descr="Uma imagem com roupa de cama&#10;&#10;Descrição gerada automaticamente">
            <a:extLst>
              <a:ext uri="{FF2B5EF4-FFF2-40B4-BE49-F238E27FC236}">
                <a16:creationId xmlns:a16="http://schemas.microsoft.com/office/drawing/2014/main" id="{11139E5D-5B4B-6456-2D02-95B066BBBD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8" b="5298"/>
          <a:stretch/>
        </p:blipFill>
        <p:spPr>
          <a:xfrm>
            <a:off x="0" y="0"/>
            <a:ext cx="24384000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61928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5A40C02-40BC-FB1C-B721-08F99BB91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069" y="0"/>
            <a:ext cx="15302931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35755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Exerc. 2.2 - Planorbis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pt-PT" dirty="0"/>
              <a:t>									 						</a:t>
            </a:r>
            <a:r>
              <a:rPr dirty="0" err="1"/>
              <a:t>Exerc</a:t>
            </a:r>
            <a:r>
              <a:rPr dirty="0"/>
              <a:t>. </a:t>
            </a:r>
            <a:r>
              <a:rPr lang="pt-PT" dirty="0"/>
              <a:t>6</a:t>
            </a:r>
            <a:r>
              <a:rPr dirty="0"/>
              <a:t> </a:t>
            </a:r>
            <a:r>
              <a:rPr lang="pt-PT" dirty="0"/>
              <a:t>– Corais		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A86531-46AA-122C-9DBD-8EC37E8C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855" y="0"/>
            <a:ext cx="17595145" cy="114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925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1128</Words>
  <Application>Microsoft Office PowerPoint</Application>
  <PresentationFormat>Personalizados</PresentationFormat>
  <Paragraphs>104</Paragraphs>
  <Slides>91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91</vt:i4>
      </vt:variant>
    </vt:vector>
  </HeadingPairs>
  <TitlesOfParts>
    <vt:vector size="97" baseType="lpstr">
      <vt:lpstr>Arial</vt:lpstr>
      <vt:lpstr>Helvetica</vt:lpstr>
      <vt:lpstr>Helvetica Neue</vt:lpstr>
      <vt:lpstr>Helvetica Neue Light</vt:lpstr>
      <vt:lpstr>Helvetica Neue Medium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Leonor De Abreu Vivaldo Martins Dos Santos</cp:lastModifiedBy>
  <cp:revision>20</cp:revision>
  <dcterms:modified xsi:type="dcterms:W3CDTF">2022-12-15T23:35:06Z</dcterms:modified>
</cp:coreProperties>
</file>