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744" y="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rça‑real em voo a baixa altitude sobre uma praia com uma pequena vedação em primeiro plano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to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5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s e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aminho de areia entre duas colinas que termina no mar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6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7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aminho de areia entre duas colinas que termina no mar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arça‑real em voo a baixa altitude sobre uma praia com uma pequena vedação em primeiro plano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sta da praia e do mar de uma duna de areia com vegetação rasteira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Manuel Macieir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–Manuel Macieira</a:t>
            </a:r>
          </a:p>
        </p:txBody>
      </p:sp>
      <p:sp>
        <p:nvSpPr>
          <p:cNvPr id="94" name="“Digite aqui uma citação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aqui uma citação.” </a:t>
            </a:r>
          </a:p>
        </p:txBody>
      </p:sp>
      <p:sp>
        <p:nvSpPr>
          <p:cNvPr id="95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" name="Número do diapositivo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odelação Geométrica e Generativa"/>
          <p:cNvSpPr txBox="1">
            <a:spLocks noGrp="1"/>
          </p:cNvSpPr>
          <p:nvPr>
            <p:ph type="subTitle" sz="quarter" idx="1"/>
          </p:nvPr>
        </p:nvSpPr>
        <p:spPr>
          <a:xfrm>
            <a:off x="55663" y="9753113"/>
            <a:ext cx="24272674" cy="1721334"/>
          </a:xfrm>
          <a:prstGeom prst="rect">
            <a:avLst/>
          </a:prstGeom>
          <a:effectLst>
            <a:outerShdw blurRad="165100" dist="107197" dir="2700000" rotWithShape="0">
              <a:srgbClr val="000000">
                <a:alpha val="49800"/>
              </a:srgbClr>
            </a:outerShdw>
          </a:effectLst>
        </p:spPr>
        <p:txBody>
          <a:bodyPr>
            <a:normAutofit lnSpcReduction="10000"/>
          </a:bodyPr>
          <a:lstStyle>
            <a:lvl1pPr defTabSz="817244">
              <a:defRPr sz="10791" b="1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t>Modelação Geométrica e Generativa</a:t>
            </a:r>
          </a:p>
        </p:txBody>
      </p:sp>
      <p:grpSp>
        <p:nvGrpSpPr>
          <p:cNvPr id="124" name="Agrupar"/>
          <p:cNvGrpSpPr/>
          <p:nvPr/>
        </p:nvGrpSpPr>
        <p:grpSpPr>
          <a:xfrm>
            <a:off x="253666" y="11778500"/>
            <a:ext cx="24026919" cy="1919032"/>
            <a:chOff x="0" y="0"/>
            <a:chExt cx="24026917" cy="1919030"/>
          </a:xfrm>
        </p:grpSpPr>
        <p:sp>
          <p:nvSpPr>
            <p:cNvPr id="120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21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Mestrado Integrado em Arquitectura…"/>
            <p:cNvSpPr txBox="1"/>
            <p:nvPr/>
          </p:nvSpPr>
          <p:spPr>
            <a:xfrm>
              <a:off x="17465285" y="260664"/>
              <a:ext cx="6561633" cy="1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t>Mestrado Integrado em Arquitectura</a:t>
              </a:r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t>Ano Lectivo 2021-2022 1º Semestre</a:t>
              </a:r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t>Docente - Nuno Alão              4º Ano  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000" dirty="0" err="1"/>
              <a:t>Exerc</a:t>
            </a:r>
            <a:r>
              <a:rPr sz="6000" dirty="0"/>
              <a:t>. </a:t>
            </a:r>
            <a:r>
              <a:rPr lang="pt-PT" sz="6000" dirty="0"/>
              <a:t>2</a:t>
            </a:r>
            <a:r>
              <a:rPr sz="6000" dirty="0"/>
              <a:t>.</a:t>
            </a:r>
            <a:r>
              <a:rPr lang="pt-PT" sz="6000" dirty="0"/>
              <a:t>3</a:t>
            </a:r>
            <a:r>
              <a:rPr sz="6000" dirty="0"/>
              <a:t> </a:t>
            </a:r>
            <a:r>
              <a:rPr lang="pt-PT" sz="6000" dirty="0"/>
              <a:t>–</a:t>
            </a:r>
            <a:r>
              <a:rPr sz="6000" dirty="0"/>
              <a:t> </a:t>
            </a:r>
            <a:r>
              <a:rPr lang="pt-PT" sz="6000" dirty="0" err="1"/>
              <a:t>Nautilus</a:t>
            </a:r>
            <a:r>
              <a:rPr lang="pt-PT" sz="6000" dirty="0"/>
              <a:t>	</a:t>
            </a:r>
            <a:endParaRPr sz="6000" dirty="0"/>
          </a:p>
        </p:txBody>
      </p: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D75BC32E-A0DB-4099-B6BB-D0B481B0F01E}"/>
              </a:ext>
            </a:extLst>
          </p:cNvPr>
          <p:cNvCxnSpPr>
            <a:cxnSpLocks/>
          </p:cNvCxnSpPr>
          <p:nvPr/>
        </p:nvCxnSpPr>
        <p:spPr>
          <a:xfrm>
            <a:off x="12192000" y="591128"/>
            <a:ext cx="0" cy="10326254"/>
          </a:xfrm>
          <a:prstGeom prst="line">
            <a:avLst/>
          </a:prstGeom>
          <a:noFill/>
          <a:ln w="254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Imagem 2" descr="Uma imagem com aparelho&#10;&#10;Descrição gerada automaticamente">
            <a:extLst>
              <a:ext uri="{FF2B5EF4-FFF2-40B4-BE49-F238E27FC236}">
                <a16:creationId xmlns:a16="http://schemas.microsoft.com/office/drawing/2014/main" id="{09849DFD-BDDC-4AE9-87DF-B979D29A3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2" y="1622332"/>
            <a:ext cx="11610058" cy="86392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4CCC148-156D-4C52-80C6-0DE215076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268" y="1622332"/>
            <a:ext cx="10515715" cy="839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9671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3675913-B80F-480B-A6EB-0F2FEAC7C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17" y="1717900"/>
            <a:ext cx="10294650" cy="8543700"/>
          </a:xfrm>
          <a:prstGeom prst="rect">
            <a:avLst/>
          </a:prstGeom>
        </p:spPr>
      </p:pic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000" dirty="0" err="1"/>
              <a:t>Exerc</a:t>
            </a:r>
            <a:r>
              <a:rPr sz="6000" dirty="0"/>
              <a:t>. </a:t>
            </a:r>
            <a:r>
              <a:rPr lang="pt-PT" sz="6000" dirty="0"/>
              <a:t>2</a:t>
            </a:r>
            <a:r>
              <a:rPr sz="6000" dirty="0"/>
              <a:t>.</a:t>
            </a:r>
            <a:r>
              <a:rPr lang="pt-PT" sz="6000" dirty="0"/>
              <a:t>4</a:t>
            </a:r>
            <a:r>
              <a:rPr sz="6000" dirty="0"/>
              <a:t> </a:t>
            </a:r>
            <a:r>
              <a:rPr lang="pt-PT" sz="6000" dirty="0"/>
              <a:t>–</a:t>
            </a:r>
            <a:r>
              <a:rPr sz="6000" dirty="0"/>
              <a:t> </a:t>
            </a:r>
            <a:r>
              <a:rPr lang="pt-PT" sz="6000" dirty="0"/>
              <a:t>Caracol	</a:t>
            </a:r>
            <a:endParaRPr sz="6000" dirty="0"/>
          </a:p>
        </p:txBody>
      </p: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D75BC32E-A0DB-4099-B6BB-D0B481B0F01E}"/>
              </a:ext>
            </a:extLst>
          </p:cNvPr>
          <p:cNvCxnSpPr>
            <a:cxnSpLocks/>
          </p:cNvCxnSpPr>
          <p:nvPr/>
        </p:nvCxnSpPr>
        <p:spPr>
          <a:xfrm>
            <a:off x="12192000" y="591128"/>
            <a:ext cx="0" cy="10326254"/>
          </a:xfrm>
          <a:prstGeom prst="line">
            <a:avLst/>
          </a:prstGeom>
          <a:noFill/>
          <a:ln w="254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Imagem 5" descr="Uma imagem com molusco, invertebrado, vermelho, caracol&#10;&#10;Descrição gerada automaticamente">
            <a:extLst>
              <a:ext uri="{FF2B5EF4-FFF2-40B4-BE49-F238E27FC236}">
                <a16:creationId xmlns:a16="http://schemas.microsoft.com/office/drawing/2014/main" id="{334D258A-665F-4689-8A7E-FA8729519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167" y="1507311"/>
            <a:ext cx="10464514" cy="857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6050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000" dirty="0" err="1"/>
              <a:t>Exerc</a:t>
            </a:r>
            <a:r>
              <a:rPr sz="6000" dirty="0"/>
              <a:t>. </a:t>
            </a:r>
            <a:r>
              <a:rPr lang="pt-PT" sz="6000" dirty="0"/>
              <a:t>2</a:t>
            </a:r>
            <a:r>
              <a:rPr sz="6000" dirty="0"/>
              <a:t>.</a:t>
            </a:r>
            <a:r>
              <a:rPr lang="pt-PT" sz="6000" dirty="0"/>
              <a:t>5</a:t>
            </a:r>
            <a:r>
              <a:rPr sz="6000" dirty="0"/>
              <a:t> </a:t>
            </a:r>
            <a:r>
              <a:rPr lang="pt-PT" sz="6000" dirty="0"/>
              <a:t>–</a:t>
            </a:r>
            <a:r>
              <a:rPr sz="6000" dirty="0"/>
              <a:t> </a:t>
            </a:r>
            <a:r>
              <a:rPr lang="pt-PT" sz="6000" dirty="0"/>
              <a:t>Caramujo	</a:t>
            </a:r>
            <a:endParaRPr sz="6000" dirty="0"/>
          </a:p>
        </p:txBody>
      </p: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D75BC32E-A0DB-4099-B6BB-D0B481B0F01E}"/>
              </a:ext>
            </a:extLst>
          </p:cNvPr>
          <p:cNvCxnSpPr>
            <a:cxnSpLocks/>
          </p:cNvCxnSpPr>
          <p:nvPr/>
        </p:nvCxnSpPr>
        <p:spPr>
          <a:xfrm>
            <a:off x="12192000" y="591128"/>
            <a:ext cx="0" cy="10326254"/>
          </a:xfrm>
          <a:prstGeom prst="line">
            <a:avLst/>
          </a:prstGeom>
          <a:noFill/>
          <a:ln w="254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33ACE729-85FB-46AF-A6F7-A630FA3A9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48" y="98799"/>
            <a:ext cx="10276298" cy="10818583"/>
          </a:xfrm>
          <a:prstGeom prst="rect">
            <a:avLst/>
          </a:prstGeom>
        </p:spPr>
      </p:pic>
      <p:pic>
        <p:nvPicPr>
          <p:cNvPr id="6" name="Imagem 5" descr="Uma imagem com molusco&#10;&#10;Descrição gerada automaticamente">
            <a:extLst>
              <a:ext uri="{FF2B5EF4-FFF2-40B4-BE49-F238E27FC236}">
                <a16:creationId xmlns:a16="http://schemas.microsoft.com/office/drawing/2014/main" id="{3F617C0E-1C2C-4D2F-B142-F867006C1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599" y="1407249"/>
            <a:ext cx="10688334" cy="86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9724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000" dirty="0" err="1"/>
              <a:t>Exerc</a:t>
            </a:r>
            <a:r>
              <a:rPr lang="pt-PT" sz="7000" dirty="0"/>
              <a:t>. 3 – Moluscos </a:t>
            </a:r>
            <a:r>
              <a:rPr lang="pt-PT" sz="7000" dirty="0" err="1"/>
              <a:t>Bivaldes</a:t>
            </a:r>
            <a:r>
              <a:rPr lang="pt-PT" sz="7000" dirty="0"/>
              <a:t>	</a:t>
            </a:r>
          </a:p>
        </p:txBody>
      </p:sp>
      <p:pic>
        <p:nvPicPr>
          <p:cNvPr id="6" name="Imagem 5" descr="Uma imagem com noz, fruta, faca&#10;&#10;Descrição gerada automaticamente">
            <a:extLst>
              <a:ext uri="{FF2B5EF4-FFF2-40B4-BE49-F238E27FC236}">
                <a16:creationId xmlns:a16="http://schemas.microsoft.com/office/drawing/2014/main" id="{19CFDCF3-BF90-4311-A9DC-2811A7902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1489" r="2853" b="1289"/>
          <a:stretch/>
        </p:blipFill>
        <p:spPr>
          <a:xfrm>
            <a:off x="3687619" y="385415"/>
            <a:ext cx="17008762" cy="108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334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000" dirty="0" err="1"/>
              <a:t>Exerc</a:t>
            </a:r>
            <a:r>
              <a:rPr sz="6000" dirty="0"/>
              <a:t>. </a:t>
            </a:r>
            <a:r>
              <a:rPr lang="pt-PT" sz="6000" dirty="0"/>
              <a:t>3</a:t>
            </a:r>
            <a:r>
              <a:rPr sz="6000" dirty="0"/>
              <a:t>.1 </a:t>
            </a:r>
            <a:r>
              <a:rPr lang="pt-PT" sz="6000" dirty="0"/>
              <a:t>–</a:t>
            </a:r>
            <a:r>
              <a:rPr sz="6000" dirty="0"/>
              <a:t> </a:t>
            </a:r>
            <a:r>
              <a:rPr lang="pt-PT" sz="6000" dirty="0"/>
              <a:t>Mexilhão	</a:t>
            </a:r>
            <a:endParaRPr sz="6000" dirty="0"/>
          </a:p>
        </p:txBody>
      </p: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D75BC32E-A0DB-4099-B6BB-D0B481B0F01E}"/>
              </a:ext>
            </a:extLst>
          </p:cNvPr>
          <p:cNvCxnSpPr>
            <a:cxnSpLocks/>
          </p:cNvCxnSpPr>
          <p:nvPr/>
        </p:nvCxnSpPr>
        <p:spPr>
          <a:xfrm>
            <a:off x="12192000" y="591128"/>
            <a:ext cx="0" cy="10326254"/>
          </a:xfrm>
          <a:prstGeom prst="line">
            <a:avLst/>
          </a:prstGeom>
          <a:noFill/>
          <a:ln w="254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Imagem 2" descr="Uma imagem com faca, ferramenta&#10;&#10;Descrição gerada automaticamente">
            <a:extLst>
              <a:ext uri="{FF2B5EF4-FFF2-40B4-BE49-F238E27FC236}">
                <a16:creationId xmlns:a16="http://schemas.microsoft.com/office/drawing/2014/main" id="{C368DF8E-1923-4CD5-A148-ADF7CD7EE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7" y="2317209"/>
            <a:ext cx="11841575" cy="6874091"/>
          </a:xfrm>
          <a:prstGeom prst="rect">
            <a:avLst/>
          </a:prstGeom>
        </p:spPr>
      </p:pic>
      <p:pic>
        <p:nvPicPr>
          <p:cNvPr id="6" name="Imagem 5" descr="Uma imagem com serra, faca&#10;&#10;Descrição gerada automaticamente">
            <a:extLst>
              <a:ext uri="{FF2B5EF4-FFF2-40B4-BE49-F238E27FC236}">
                <a16:creationId xmlns:a16="http://schemas.microsoft.com/office/drawing/2014/main" id="{F6F99317-2A2A-40BF-B8D8-14658EDD85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6" b="3206"/>
          <a:stretch/>
        </p:blipFill>
        <p:spPr>
          <a:xfrm>
            <a:off x="12680342" y="4093708"/>
            <a:ext cx="11012114" cy="318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3123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m branco, molusco&#10;&#10;Descrição gerada automaticamente">
            <a:extLst>
              <a:ext uri="{FF2B5EF4-FFF2-40B4-BE49-F238E27FC236}">
                <a16:creationId xmlns:a16="http://schemas.microsoft.com/office/drawing/2014/main" id="{990440ED-6AD9-4ACA-BEC4-7C77110BF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9" y="2238990"/>
            <a:ext cx="13259843" cy="7030529"/>
          </a:xfrm>
          <a:prstGeom prst="rect">
            <a:avLst/>
          </a:prstGeom>
        </p:spPr>
      </p:pic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000" dirty="0" err="1"/>
              <a:t>Exerc</a:t>
            </a:r>
            <a:r>
              <a:rPr sz="6000" dirty="0"/>
              <a:t>. </a:t>
            </a:r>
            <a:r>
              <a:rPr lang="pt-PT" sz="6000" dirty="0"/>
              <a:t>3.2 –</a:t>
            </a:r>
            <a:r>
              <a:rPr sz="6000" dirty="0"/>
              <a:t> </a:t>
            </a:r>
            <a:r>
              <a:rPr lang="pt-PT" sz="6000" dirty="0"/>
              <a:t>Amêijoa	</a:t>
            </a:r>
            <a:endParaRPr sz="6000" dirty="0"/>
          </a:p>
        </p:txBody>
      </p:sp>
      <p:pic>
        <p:nvPicPr>
          <p:cNvPr id="8" name="Imagem 7" descr="Uma imagem com branco&#10;&#10;Descrição gerada automaticamente">
            <a:extLst>
              <a:ext uri="{FF2B5EF4-FFF2-40B4-BE49-F238E27FC236}">
                <a16:creationId xmlns:a16="http://schemas.microsoft.com/office/drawing/2014/main" id="{5C8613EB-1F26-4203-B476-AF8879C196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3"/>
          <a:stretch/>
        </p:blipFill>
        <p:spPr>
          <a:xfrm>
            <a:off x="-2030265" y="1843135"/>
            <a:ext cx="14472920" cy="9645645"/>
          </a:xfrm>
          <a:prstGeom prst="rect">
            <a:avLst/>
          </a:prstGeom>
        </p:spPr>
      </p:pic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D75BC32E-A0DB-4099-B6BB-D0B481B0F01E}"/>
              </a:ext>
            </a:extLst>
          </p:cNvPr>
          <p:cNvCxnSpPr>
            <a:cxnSpLocks/>
          </p:cNvCxnSpPr>
          <p:nvPr/>
        </p:nvCxnSpPr>
        <p:spPr>
          <a:xfrm>
            <a:off x="12192000" y="591128"/>
            <a:ext cx="0" cy="10326254"/>
          </a:xfrm>
          <a:prstGeom prst="line">
            <a:avLst/>
          </a:prstGeom>
          <a:noFill/>
          <a:ln w="254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5252111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m molusco, invertebrado&#10;&#10;Descrição gerada automaticamente">
            <a:extLst>
              <a:ext uri="{FF2B5EF4-FFF2-40B4-BE49-F238E27FC236}">
                <a16:creationId xmlns:a16="http://schemas.microsoft.com/office/drawing/2014/main" id="{212F521A-849A-4D4D-8F4B-803130BDF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3251" y="1874982"/>
            <a:ext cx="12920389" cy="8590716"/>
          </a:xfrm>
          <a:prstGeom prst="rect">
            <a:avLst/>
          </a:prstGeom>
        </p:spPr>
      </p:pic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000" dirty="0" err="1"/>
              <a:t>Exerc</a:t>
            </a:r>
            <a:r>
              <a:rPr sz="6000" dirty="0"/>
              <a:t>. </a:t>
            </a:r>
            <a:r>
              <a:rPr lang="pt-PT" sz="6000" dirty="0"/>
              <a:t>3</a:t>
            </a:r>
            <a:r>
              <a:rPr sz="6000" dirty="0"/>
              <a:t>.</a:t>
            </a:r>
            <a:r>
              <a:rPr lang="pt-PT" sz="6000" dirty="0"/>
              <a:t>3</a:t>
            </a:r>
            <a:r>
              <a:rPr sz="6000" dirty="0"/>
              <a:t> </a:t>
            </a:r>
            <a:r>
              <a:rPr lang="pt-PT" sz="6000" dirty="0"/>
              <a:t>–</a:t>
            </a:r>
            <a:r>
              <a:rPr sz="6000" dirty="0"/>
              <a:t> </a:t>
            </a:r>
            <a:r>
              <a:rPr lang="pt-PT" sz="6000" dirty="0"/>
              <a:t>Vieira	</a:t>
            </a:r>
            <a:endParaRPr sz="60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884C1D0-E892-4E5F-83D2-6691B1EC2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r="6684"/>
          <a:stretch/>
        </p:blipFill>
        <p:spPr>
          <a:xfrm>
            <a:off x="-2004290" y="1241767"/>
            <a:ext cx="15766472" cy="10247013"/>
          </a:xfrm>
          <a:prstGeom prst="rect">
            <a:avLst/>
          </a:prstGeom>
        </p:spPr>
      </p:pic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D75BC32E-A0DB-4099-B6BB-D0B481B0F01E}"/>
              </a:ext>
            </a:extLst>
          </p:cNvPr>
          <p:cNvCxnSpPr>
            <a:cxnSpLocks/>
          </p:cNvCxnSpPr>
          <p:nvPr/>
        </p:nvCxnSpPr>
        <p:spPr>
          <a:xfrm>
            <a:off x="12192000" y="591128"/>
            <a:ext cx="0" cy="10326254"/>
          </a:xfrm>
          <a:prstGeom prst="line">
            <a:avLst/>
          </a:prstGeom>
          <a:noFill/>
          <a:ln w="254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6367115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000" dirty="0" err="1"/>
              <a:t>Exerc</a:t>
            </a:r>
            <a:r>
              <a:rPr sz="6000" dirty="0"/>
              <a:t>. </a:t>
            </a:r>
            <a:r>
              <a:rPr lang="pt-PT" sz="6000" dirty="0"/>
              <a:t>3</a:t>
            </a:r>
            <a:r>
              <a:rPr sz="6000" dirty="0"/>
              <a:t>.</a:t>
            </a:r>
            <a:r>
              <a:rPr lang="pt-PT" sz="6000" dirty="0"/>
              <a:t>4</a:t>
            </a:r>
            <a:r>
              <a:rPr sz="6000" dirty="0"/>
              <a:t> </a:t>
            </a:r>
            <a:r>
              <a:rPr lang="pt-PT" sz="6000" dirty="0"/>
              <a:t>–</a:t>
            </a:r>
            <a:r>
              <a:rPr sz="6000" dirty="0"/>
              <a:t> </a:t>
            </a:r>
            <a:r>
              <a:rPr lang="pt-PT" sz="6000" dirty="0"/>
              <a:t>Ostra	</a:t>
            </a:r>
            <a:endParaRPr sz="6000" dirty="0"/>
          </a:p>
        </p:txBody>
      </p:sp>
      <p:pic>
        <p:nvPicPr>
          <p:cNvPr id="8" name="Imagem 7" descr="Uma imagem com engrenagem&#10;&#10;Descrição gerada automaticamente">
            <a:extLst>
              <a:ext uri="{FF2B5EF4-FFF2-40B4-BE49-F238E27FC236}">
                <a16:creationId xmlns:a16="http://schemas.microsoft.com/office/drawing/2014/main" id="{FD6C3D32-44D4-47D1-99C8-CAD11D818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39" y="1551828"/>
            <a:ext cx="14549303" cy="9936952"/>
          </a:xfrm>
          <a:prstGeom prst="rect">
            <a:avLst/>
          </a:prstGeom>
        </p:spPr>
      </p:pic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D75BC32E-A0DB-4099-B6BB-D0B481B0F01E}"/>
              </a:ext>
            </a:extLst>
          </p:cNvPr>
          <p:cNvCxnSpPr>
            <a:cxnSpLocks/>
          </p:cNvCxnSpPr>
          <p:nvPr/>
        </p:nvCxnSpPr>
        <p:spPr>
          <a:xfrm>
            <a:off x="12192000" y="591128"/>
            <a:ext cx="0" cy="10326254"/>
          </a:xfrm>
          <a:prstGeom prst="line">
            <a:avLst/>
          </a:prstGeom>
          <a:noFill/>
          <a:ln w="254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Imagem 9" descr="Uma imagem com engrenagem&#10;&#10;Descrição gerada automaticamente">
            <a:extLst>
              <a:ext uri="{FF2B5EF4-FFF2-40B4-BE49-F238E27FC236}">
                <a16:creationId xmlns:a16="http://schemas.microsoft.com/office/drawing/2014/main" id="{6BB90A52-35A1-4E00-B514-92C8D1E3C0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r="11883"/>
          <a:stretch/>
        </p:blipFill>
        <p:spPr>
          <a:xfrm>
            <a:off x="12672292" y="1422905"/>
            <a:ext cx="11231415" cy="86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6988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ome e Apelidos do Aluno"/>
          <p:cNvSpPr txBox="1">
            <a:spLocks noGrp="1"/>
          </p:cNvSpPr>
          <p:nvPr>
            <p:ph type="subTitle" sz="quarter" idx="1"/>
          </p:nvPr>
        </p:nvSpPr>
        <p:spPr>
          <a:xfrm>
            <a:off x="-1" y="9770047"/>
            <a:ext cx="24384001" cy="1721334"/>
          </a:xfrm>
          <a:prstGeom prst="rect">
            <a:avLst/>
          </a:prstGeom>
          <a:solidFill>
            <a:srgbClr val="D5D5D5"/>
          </a:solidFill>
        </p:spPr>
        <p:txBody>
          <a:bodyPr anchor="ctr"/>
          <a:lstStyle/>
          <a:p>
            <a:pPr lvl="1" algn="l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    </a:t>
            </a:r>
            <a:r>
              <a:rPr lang="pt-PT" sz="6400" cap="small" dirty="0"/>
              <a:t>João Maria de Oliveira Martins Bastos de Almeida                 </a:t>
            </a:r>
            <a:endParaRPr sz="6400" cap="small" dirty="0"/>
          </a:p>
        </p:txBody>
      </p:sp>
      <p:sp>
        <p:nvSpPr>
          <p:cNvPr id="127" name="Foto do Aluno"/>
          <p:cNvSpPr/>
          <p:nvPr/>
        </p:nvSpPr>
        <p:spPr>
          <a:xfrm>
            <a:off x="14238003" y="-9137"/>
            <a:ext cx="10126862" cy="9773601"/>
          </a:xfrm>
          <a:prstGeom prst="rect">
            <a:avLst/>
          </a:prstGeom>
          <a:solidFill>
            <a:srgbClr val="EEF0F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Foto do Aluno</a:t>
            </a:r>
          </a:p>
        </p:txBody>
      </p:sp>
      <p:sp>
        <p:nvSpPr>
          <p:cNvPr id="128" name="20170000"/>
          <p:cNvSpPr txBox="1"/>
          <p:nvPr/>
        </p:nvSpPr>
        <p:spPr>
          <a:xfrm>
            <a:off x="2191879" y="7018866"/>
            <a:ext cx="11823940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defTabSz="2257721">
              <a:defRPr sz="19000" b="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pt-PT" dirty="0"/>
              <a:t>20181145</a:t>
            </a:r>
            <a:endParaRPr dirty="0"/>
          </a:p>
        </p:txBody>
      </p:sp>
      <p:grpSp>
        <p:nvGrpSpPr>
          <p:cNvPr id="134" name="Agrupar"/>
          <p:cNvGrpSpPr/>
          <p:nvPr/>
        </p:nvGrpSpPr>
        <p:grpSpPr>
          <a:xfrm>
            <a:off x="253666" y="11778500"/>
            <a:ext cx="24026919" cy="1919032"/>
            <a:chOff x="0" y="0"/>
            <a:chExt cx="24026917" cy="1919030"/>
          </a:xfrm>
        </p:grpSpPr>
        <p:sp>
          <p:nvSpPr>
            <p:cNvPr id="129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0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t>MGeG</a:t>
              </a:r>
            </a:p>
          </p:txBody>
        </p:sp>
        <p:sp>
          <p:nvSpPr>
            <p:cNvPr id="133" name="Mestrado Integrado em Arquitectura…"/>
            <p:cNvSpPr txBox="1"/>
            <p:nvPr/>
          </p:nvSpPr>
          <p:spPr>
            <a:xfrm>
              <a:off x="17465285" y="260664"/>
              <a:ext cx="6561633" cy="1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t>Mestrado Integrado em Arquitectura</a:t>
              </a:r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t>Ano Lectivo 2021-2022 1º Semestre</a:t>
              </a:r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t>Docente - Nuno Alão              4º Ano  </a:t>
              </a:r>
            </a:p>
          </p:txBody>
        </p:sp>
      </p:grpSp>
      <p:pic>
        <p:nvPicPr>
          <p:cNvPr id="3" name="Imagem 2" descr="Uma imagem com pessoa, exterior, árvore, sorriso&#10;&#10;Descrição gerada automaticamente">
            <a:extLst>
              <a:ext uri="{FF2B5EF4-FFF2-40B4-BE49-F238E27FC236}">
                <a16:creationId xmlns:a16="http://schemas.microsoft.com/office/drawing/2014/main" id="{079422AD-66A7-4789-9042-E4B8E7421B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2"/>
          <a:stretch/>
        </p:blipFill>
        <p:spPr>
          <a:xfrm>
            <a:off x="14218868" y="0"/>
            <a:ext cx="10165132" cy="976446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Agrupar"/>
          <p:cNvGrpSpPr/>
          <p:nvPr/>
        </p:nvGrpSpPr>
        <p:grpSpPr>
          <a:xfrm>
            <a:off x="253667" y="11778500"/>
            <a:ext cx="24026917" cy="1919032"/>
            <a:chOff x="0" y="0"/>
            <a:chExt cx="24026917" cy="1919030"/>
          </a:xfrm>
        </p:grpSpPr>
        <p:sp>
          <p:nvSpPr>
            <p:cNvPr id="136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7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t>MGeG</a:t>
              </a:r>
            </a:p>
          </p:txBody>
        </p:sp>
        <p:sp>
          <p:nvSpPr>
            <p:cNvPr id="140" name="Mestrado Integrado em Arquitectura…"/>
            <p:cNvSpPr txBox="1"/>
            <p:nvPr/>
          </p:nvSpPr>
          <p:spPr>
            <a:xfrm>
              <a:off x="17465285" y="260664"/>
              <a:ext cx="6561633" cy="14625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t>Mestrado Integrado em Arquitectura</a:t>
              </a:r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t>Ano Lectivo 2021-2022 1º Semestre</a:t>
              </a:r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t>Docente - Nuno Alão              4º Ano  </a:t>
              </a:r>
            </a:p>
          </p:txBody>
        </p:sp>
      </p:grpSp>
      <p:sp>
        <p:nvSpPr>
          <p:cNvPr id="142" name="ÍNDICE"/>
          <p:cNvSpPr txBox="1"/>
          <p:nvPr/>
        </p:nvSpPr>
        <p:spPr>
          <a:xfrm>
            <a:off x="2539406" y="1176042"/>
            <a:ext cx="143294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r>
              <a:rPr dirty="0"/>
              <a:t>ÍNDICE</a:t>
            </a:r>
          </a:p>
        </p:txBody>
      </p:sp>
      <p:sp>
        <p:nvSpPr>
          <p:cNvPr id="9" name="ÍNDICE">
            <a:extLst>
              <a:ext uri="{FF2B5EF4-FFF2-40B4-BE49-F238E27FC236}">
                <a16:creationId xmlns:a16="http://schemas.microsoft.com/office/drawing/2014/main" id="{3DC2A8D6-892D-48AA-A0FC-9FE421D845FF}"/>
              </a:ext>
            </a:extLst>
          </p:cNvPr>
          <p:cNvSpPr txBox="1"/>
          <p:nvPr/>
        </p:nvSpPr>
        <p:spPr>
          <a:xfrm>
            <a:off x="2013527" y="1835340"/>
            <a:ext cx="15705425" cy="9682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endParaRPr dirty="0"/>
          </a:p>
        </p:txBody>
      </p:sp>
      <p:sp>
        <p:nvSpPr>
          <p:cNvPr id="11" name="ÍNDICE">
            <a:extLst>
              <a:ext uri="{FF2B5EF4-FFF2-40B4-BE49-F238E27FC236}">
                <a16:creationId xmlns:a16="http://schemas.microsoft.com/office/drawing/2014/main" id="{401A6352-4F51-44D0-B9BE-DB7605D5B4A9}"/>
              </a:ext>
            </a:extLst>
          </p:cNvPr>
          <p:cNvSpPr txBox="1"/>
          <p:nvPr/>
        </p:nvSpPr>
        <p:spPr>
          <a:xfrm>
            <a:off x="2637041" y="2551888"/>
            <a:ext cx="9709902" cy="8495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PT" sz="25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1.  Poliedros e respetivos duais</a:t>
            </a:r>
          </a:p>
          <a:p>
            <a:pPr algn="l">
              <a:lnSpc>
                <a:spcPct val="150000"/>
              </a:lnSpc>
            </a:pPr>
            <a:r>
              <a:rPr lang="pt-PT" sz="25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	1.1. Cubo, cubo truncado e respetivo dual</a:t>
            </a:r>
          </a:p>
          <a:p>
            <a:pPr algn="l">
              <a:lnSpc>
                <a:spcPct val="150000"/>
              </a:lnSpc>
            </a:pPr>
            <a:r>
              <a:rPr lang="pt-PT" sz="25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	1.2. Dodecaedro, dodecaedro truncado e respetivo dual</a:t>
            </a:r>
          </a:p>
          <a:p>
            <a:pPr algn="l">
              <a:lnSpc>
                <a:spcPct val="200000"/>
              </a:lnSpc>
            </a:pPr>
            <a:r>
              <a:rPr lang="pt-PT" sz="25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2. Moluscos Cefalópodes e Gastrópodes</a:t>
            </a:r>
          </a:p>
          <a:p>
            <a:pPr algn="l">
              <a:lnSpc>
                <a:spcPct val="150000"/>
              </a:lnSpc>
            </a:pPr>
            <a:r>
              <a:rPr lang="pt-PT" sz="25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	2.1. </a:t>
            </a:r>
            <a:r>
              <a:rPr lang="pt-PT" sz="2500" b="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Spirula</a:t>
            </a:r>
            <a:endParaRPr lang="pt-PT" sz="2500" b="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pt-PT" sz="25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	2.2. </a:t>
            </a:r>
            <a:r>
              <a:rPr lang="pt-PT" sz="2500" b="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Planorbis</a:t>
            </a:r>
            <a:endParaRPr lang="pt-PT" sz="2500" b="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pt-PT" sz="25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	2.3. </a:t>
            </a:r>
            <a:r>
              <a:rPr lang="pt-PT" sz="2500" b="0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Nautilus</a:t>
            </a:r>
            <a:endParaRPr lang="pt-PT" sz="2500" b="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  <a:p>
            <a:pPr algn="l">
              <a:lnSpc>
                <a:spcPct val="150000"/>
              </a:lnSpc>
            </a:pPr>
            <a:r>
              <a:rPr lang="pt-PT" sz="25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	2.4. Caracol</a:t>
            </a:r>
          </a:p>
          <a:p>
            <a:pPr algn="l">
              <a:lnSpc>
                <a:spcPct val="150000"/>
              </a:lnSpc>
            </a:pPr>
            <a:r>
              <a:rPr lang="pt-PT" sz="25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	2.5. Caramujo</a:t>
            </a:r>
          </a:p>
          <a:p>
            <a:pPr algn="l">
              <a:lnSpc>
                <a:spcPct val="200000"/>
              </a:lnSpc>
            </a:pPr>
            <a:r>
              <a:rPr lang="pt-PT" sz="25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3. Moluscos Bivalves</a:t>
            </a:r>
          </a:p>
          <a:p>
            <a:pPr algn="l">
              <a:lnSpc>
                <a:spcPct val="150000"/>
              </a:lnSpc>
            </a:pPr>
            <a:r>
              <a:rPr lang="pt-PT" sz="25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	</a:t>
            </a:r>
            <a:r>
              <a:rPr lang="pt-PT" sz="25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3.1. Mexilhão</a:t>
            </a:r>
          </a:p>
          <a:p>
            <a:pPr algn="l">
              <a:lnSpc>
                <a:spcPct val="150000"/>
              </a:lnSpc>
            </a:pPr>
            <a:r>
              <a:rPr lang="pt-PT" sz="25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	3.2. Amêijoa</a:t>
            </a:r>
          </a:p>
          <a:p>
            <a:pPr algn="l">
              <a:lnSpc>
                <a:spcPct val="150000"/>
              </a:lnSpc>
            </a:pPr>
            <a:r>
              <a:rPr lang="pt-PT" sz="25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	3.3. Vieira</a:t>
            </a:r>
          </a:p>
          <a:p>
            <a:pPr algn="l">
              <a:lnSpc>
                <a:spcPct val="150000"/>
              </a:lnSpc>
            </a:pPr>
            <a:r>
              <a:rPr lang="pt-PT" sz="2500" b="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	3.4. Ostra</a:t>
            </a:r>
            <a:endParaRPr lang="pt-PT" sz="25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Poliedros e respetivos duais	</a:t>
            </a:r>
            <a:endParaRPr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000" dirty="0" err="1"/>
              <a:t>Exerc</a:t>
            </a:r>
            <a:r>
              <a:rPr sz="6000" dirty="0"/>
              <a:t>. </a:t>
            </a:r>
            <a:r>
              <a:rPr lang="pt-PT" sz="6000" dirty="0"/>
              <a:t>1</a:t>
            </a:r>
            <a:r>
              <a:rPr sz="6000" dirty="0"/>
              <a:t>.1 </a:t>
            </a:r>
            <a:r>
              <a:rPr lang="pt-PT" sz="6000" dirty="0"/>
              <a:t>–</a:t>
            </a:r>
            <a:r>
              <a:rPr sz="6000" dirty="0"/>
              <a:t> </a:t>
            </a:r>
            <a:r>
              <a:rPr lang="pt-PT" sz="6000" dirty="0"/>
              <a:t>Cubo, cubo truncado e respetivo dual	</a:t>
            </a:r>
            <a:endParaRPr sz="6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858C608-131F-457D-B013-1EC82E94A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10964" r="12896" b="5551"/>
          <a:stretch/>
        </p:blipFill>
        <p:spPr>
          <a:xfrm>
            <a:off x="-2" y="505886"/>
            <a:ext cx="14932636" cy="10281132"/>
          </a:xfrm>
          <a:prstGeom prst="rect">
            <a:avLst/>
          </a:prstGeom>
        </p:spPr>
      </p:pic>
      <p:pic>
        <p:nvPicPr>
          <p:cNvPr id="5" name="Imagem 4" descr="Uma imagem com imóvel, envelope&#10;&#10;Descrição gerada automaticamente">
            <a:extLst>
              <a:ext uri="{FF2B5EF4-FFF2-40B4-BE49-F238E27FC236}">
                <a16:creationId xmlns:a16="http://schemas.microsoft.com/office/drawing/2014/main" id="{10A318D7-E44E-4D6C-905F-3DC032602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2997" r="6344" b="1761"/>
          <a:stretch/>
        </p:blipFill>
        <p:spPr>
          <a:xfrm>
            <a:off x="14805894" y="960582"/>
            <a:ext cx="8829962" cy="9494982"/>
          </a:xfrm>
          <a:prstGeom prst="rect">
            <a:avLst/>
          </a:prstGeom>
        </p:spPr>
      </p:pic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D75BC32E-A0DB-4099-B6BB-D0B481B0F01E}"/>
              </a:ext>
            </a:extLst>
          </p:cNvPr>
          <p:cNvCxnSpPr/>
          <p:nvPr/>
        </p:nvCxnSpPr>
        <p:spPr>
          <a:xfrm>
            <a:off x="14260943" y="591128"/>
            <a:ext cx="0" cy="10326254"/>
          </a:xfrm>
          <a:prstGeom prst="line">
            <a:avLst/>
          </a:prstGeom>
          <a:noFill/>
          <a:ln w="254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000" dirty="0" err="1"/>
              <a:t>Exerc</a:t>
            </a:r>
            <a:r>
              <a:rPr sz="6000" dirty="0"/>
              <a:t>. </a:t>
            </a:r>
            <a:r>
              <a:rPr lang="pt-PT" sz="6000" dirty="0"/>
              <a:t>1</a:t>
            </a:r>
            <a:r>
              <a:rPr sz="6000" dirty="0"/>
              <a:t>.1 </a:t>
            </a:r>
            <a:r>
              <a:rPr lang="pt-PT" sz="6000" dirty="0"/>
              <a:t>–</a:t>
            </a:r>
            <a:r>
              <a:rPr sz="6000" dirty="0"/>
              <a:t> </a:t>
            </a:r>
            <a:r>
              <a:rPr lang="pt-PT" sz="6000" dirty="0"/>
              <a:t>Dodecaedro, dodecaedro truncado e respetivo dual	</a:t>
            </a:r>
            <a:endParaRPr sz="6000" dirty="0"/>
          </a:p>
        </p:txBody>
      </p: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D75BC32E-A0DB-4099-B6BB-D0B481B0F01E}"/>
              </a:ext>
            </a:extLst>
          </p:cNvPr>
          <p:cNvCxnSpPr/>
          <p:nvPr/>
        </p:nvCxnSpPr>
        <p:spPr>
          <a:xfrm>
            <a:off x="14260943" y="591128"/>
            <a:ext cx="0" cy="10326254"/>
          </a:xfrm>
          <a:prstGeom prst="line">
            <a:avLst/>
          </a:prstGeom>
          <a:noFill/>
          <a:ln w="254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Imagem 7" descr="Uma imagem com acessório&#10;&#10;Descrição gerada automaticamente">
            <a:extLst>
              <a:ext uri="{FF2B5EF4-FFF2-40B4-BE49-F238E27FC236}">
                <a16:creationId xmlns:a16="http://schemas.microsoft.com/office/drawing/2014/main" id="{1D0A119C-7DBA-4DB5-BEA8-71B5995FB8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r="5678"/>
          <a:stretch/>
        </p:blipFill>
        <p:spPr>
          <a:xfrm>
            <a:off x="567044" y="1636722"/>
            <a:ext cx="13126853" cy="9150296"/>
          </a:xfrm>
          <a:prstGeom prst="rect">
            <a:avLst/>
          </a:prstGeom>
        </p:spPr>
      </p:pic>
      <p:pic>
        <p:nvPicPr>
          <p:cNvPr id="10" name="Imagem 9" descr="Uma imagem com acessório, guarda-chuva&#10;&#10;Descrição gerada automaticamente">
            <a:extLst>
              <a:ext uri="{FF2B5EF4-FFF2-40B4-BE49-F238E27FC236}">
                <a16:creationId xmlns:a16="http://schemas.microsoft.com/office/drawing/2014/main" id="{C4259CF1-3228-496D-B34D-C6528B4B8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4" t="18002" r="13752" b="9391"/>
          <a:stretch/>
        </p:blipFill>
        <p:spPr>
          <a:xfrm>
            <a:off x="14759480" y="1368311"/>
            <a:ext cx="9057476" cy="87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3813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sz="7000" dirty="0" err="1"/>
              <a:t>Exerc</a:t>
            </a:r>
            <a:r>
              <a:rPr lang="pt-PT" sz="7000" dirty="0"/>
              <a:t>. 2 – Moluscos Cefalópodes e Gastrópodes	</a:t>
            </a:r>
          </a:p>
        </p:txBody>
      </p:sp>
      <p:pic>
        <p:nvPicPr>
          <p:cNvPr id="3" name="Imagem 2" descr="Uma imagem com chocolate, dónute&#10;&#10;Descrição gerada automaticamente">
            <a:extLst>
              <a:ext uri="{FF2B5EF4-FFF2-40B4-BE49-F238E27FC236}">
                <a16:creationId xmlns:a16="http://schemas.microsoft.com/office/drawing/2014/main" id="{44B56944-5CC6-4D90-BCA0-D074CB315A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" t="12638" r="16152" b="6240"/>
          <a:stretch/>
        </p:blipFill>
        <p:spPr>
          <a:xfrm>
            <a:off x="3439080" y="406400"/>
            <a:ext cx="17505838" cy="1081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0145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000" dirty="0" err="1"/>
              <a:t>Exerc</a:t>
            </a:r>
            <a:r>
              <a:rPr sz="6000" dirty="0"/>
              <a:t>. </a:t>
            </a:r>
            <a:r>
              <a:rPr lang="pt-PT" sz="6000" dirty="0"/>
              <a:t>2</a:t>
            </a:r>
            <a:r>
              <a:rPr sz="6000" dirty="0"/>
              <a:t>.1 </a:t>
            </a:r>
            <a:r>
              <a:rPr lang="pt-PT" sz="6000" dirty="0"/>
              <a:t>–</a:t>
            </a:r>
            <a:r>
              <a:rPr sz="6000" dirty="0"/>
              <a:t> </a:t>
            </a:r>
            <a:r>
              <a:rPr lang="pt-PT" sz="6000" dirty="0" err="1"/>
              <a:t>Spirula</a:t>
            </a:r>
            <a:r>
              <a:rPr lang="pt-PT" sz="6000" dirty="0"/>
              <a:t>	</a:t>
            </a:r>
            <a:endParaRPr sz="6000" dirty="0"/>
          </a:p>
        </p:txBody>
      </p: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D75BC32E-A0DB-4099-B6BB-D0B481B0F01E}"/>
              </a:ext>
            </a:extLst>
          </p:cNvPr>
          <p:cNvCxnSpPr>
            <a:cxnSpLocks/>
          </p:cNvCxnSpPr>
          <p:nvPr/>
        </p:nvCxnSpPr>
        <p:spPr>
          <a:xfrm>
            <a:off x="12192000" y="591128"/>
            <a:ext cx="0" cy="10326254"/>
          </a:xfrm>
          <a:prstGeom prst="line">
            <a:avLst/>
          </a:prstGeom>
          <a:noFill/>
          <a:ln w="254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Imagem 3" descr="Uma imagem com seta&#10;&#10;Descrição gerada automaticamente">
            <a:extLst>
              <a:ext uri="{FF2B5EF4-FFF2-40B4-BE49-F238E27FC236}">
                <a16:creationId xmlns:a16="http://schemas.microsoft.com/office/drawing/2014/main" id="{A589D98A-3DC6-4CFA-A5DD-FCDD4CF18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12" y="1163782"/>
            <a:ext cx="10893807" cy="9097818"/>
          </a:xfrm>
          <a:prstGeom prst="rect">
            <a:avLst/>
          </a:prstGeom>
        </p:spPr>
      </p:pic>
      <p:pic>
        <p:nvPicPr>
          <p:cNvPr id="8" name="Imagem 7" descr="Uma imagem com seta&#10;&#10;Descrição gerada automaticamente">
            <a:extLst>
              <a:ext uri="{FF2B5EF4-FFF2-40B4-BE49-F238E27FC236}">
                <a16:creationId xmlns:a16="http://schemas.microsoft.com/office/drawing/2014/main" id="{EA05C5B9-9162-41FF-92A1-9FA93D225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8460" y="1914478"/>
            <a:ext cx="10239928" cy="776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3299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sz="6000" dirty="0" err="1"/>
              <a:t>Exerc</a:t>
            </a:r>
            <a:r>
              <a:rPr sz="6000" dirty="0"/>
              <a:t>. </a:t>
            </a:r>
            <a:r>
              <a:rPr lang="pt-PT" sz="6000" dirty="0"/>
              <a:t>2</a:t>
            </a:r>
            <a:r>
              <a:rPr sz="6000" dirty="0"/>
              <a:t>.</a:t>
            </a:r>
            <a:r>
              <a:rPr lang="pt-PT" sz="6000" dirty="0"/>
              <a:t>2</a:t>
            </a:r>
            <a:r>
              <a:rPr sz="6000" dirty="0"/>
              <a:t> </a:t>
            </a:r>
            <a:r>
              <a:rPr lang="pt-PT" sz="6000" dirty="0"/>
              <a:t>–</a:t>
            </a:r>
            <a:r>
              <a:rPr sz="6000" dirty="0"/>
              <a:t> </a:t>
            </a:r>
            <a:r>
              <a:rPr lang="pt-PT" sz="6000" dirty="0" err="1"/>
              <a:t>Planorbis</a:t>
            </a:r>
            <a:r>
              <a:rPr lang="pt-PT" sz="6000" dirty="0"/>
              <a:t>	</a:t>
            </a:r>
            <a:endParaRPr sz="6000" dirty="0"/>
          </a:p>
        </p:txBody>
      </p: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D75BC32E-A0DB-4099-B6BB-D0B481B0F01E}"/>
              </a:ext>
            </a:extLst>
          </p:cNvPr>
          <p:cNvCxnSpPr>
            <a:cxnSpLocks/>
          </p:cNvCxnSpPr>
          <p:nvPr/>
        </p:nvCxnSpPr>
        <p:spPr>
          <a:xfrm>
            <a:off x="12192000" y="591128"/>
            <a:ext cx="0" cy="10326254"/>
          </a:xfrm>
          <a:prstGeom prst="line">
            <a:avLst/>
          </a:prstGeom>
          <a:noFill/>
          <a:ln w="2540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Imagem 2" descr="Uma imagem com engrenagem&#10;&#10;Descrição gerada automaticamente">
            <a:extLst>
              <a:ext uri="{FF2B5EF4-FFF2-40B4-BE49-F238E27FC236}">
                <a16:creationId xmlns:a16="http://schemas.microsoft.com/office/drawing/2014/main" id="{B8AD14CD-91E8-4458-9BBB-D432C4E47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" r="4217"/>
          <a:stretch/>
        </p:blipFill>
        <p:spPr>
          <a:xfrm>
            <a:off x="830584" y="1977126"/>
            <a:ext cx="10535964" cy="7692068"/>
          </a:xfrm>
          <a:prstGeom prst="rect">
            <a:avLst/>
          </a:prstGeom>
        </p:spPr>
      </p:pic>
      <p:pic>
        <p:nvPicPr>
          <p:cNvPr id="6" name="Imagem 5" descr="Uma imagem com molusco, motor&#10;&#10;Descrição gerada automaticamente">
            <a:extLst>
              <a:ext uri="{FF2B5EF4-FFF2-40B4-BE49-F238E27FC236}">
                <a16:creationId xmlns:a16="http://schemas.microsoft.com/office/drawing/2014/main" id="{52335C12-FA5D-4E14-94A6-D9FD5DF50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07" y="1702726"/>
            <a:ext cx="10800399" cy="82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1755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257</Words>
  <Application>Microsoft Office PowerPoint</Application>
  <PresentationFormat>Personalizados</PresentationFormat>
  <Paragraphs>44</Paragraphs>
  <Slides>17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22" baseType="lpstr">
      <vt:lpstr>Helvetica</vt:lpstr>
      <vt:lpstr>Helvetica Neue</vt:lpstr>
      <vt:lpstr>Helvetica Neue Light</vt:lpstr>
      <vt:lpstr>Helvetica Neue Medium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joao maria almeida</dc:creator>
  <cp:lastModifiedBy>João Maria De Oliveira Martins Bastos De Almeida</cp:lastModifiedBy>
  <cp:revision>6</cp:revision>
  <dcterms:modified xsi:type="dcterms:W3CDTF">2021-11-18T14:00:50Z</dcterms:modified>
</cp:coreProperties>
</file>